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6" r:id="rId2"/>
    <p:sldId id="265" r:id="rId3"/>
    <p:sldId id="266" r:id="rId4"/>
    <p:sldId id="274" r:id="rId5"/>
    <p:sldId id="273" r:id="rId6"/>
    <p:sldId id="267" r:id="rId7"/>
    <p:sldId id="268" r:id="rId8"/>
    <p:sldId id="269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EAC3-3DC4-42C2-B88D-D5B7763EC194}" type="datetimeFigureOut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1A6B5-98FD-4035-B0F7-99AD3E1DC8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4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983-531D-4EB2-A4AD-F3D46AD9BE07}" type="datetime1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13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B8E-E676-46B1-87A9-B9E549BFD4A3}" type="datetime1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0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568-93DA-4248-84A7-BF3CF2A90BE5}" type="datetime1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73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D4A6-4761-4C96-9408-D6B805742706}" type="datetime1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66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381A-A52E-4BA0-B195-C11AC528D7B9}" type="datetime1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24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7422-C700-4710-A0F8-640BA025D21B}" type="datetime1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58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A988-DA46-4142-B596-00FE972A760C}" type="datetime1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9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9CE-4F56-4DEC-BF88-3FCF8CBFD029}" type="datetime1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06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5B51-D58D-4017-8559-08D9BE49046F}" type="datetime1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68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FF19-7C88-43E4-9C8E-F5950A7C80FC}" type="datetime1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1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EF8A-3B6F-4297-A493-2E43DD7C9E6C}" type="datetime1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17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E18A-BA8E-429C-89FE-A2B32B77FDA0}" type="datetime1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60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jobplusarmy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hyperlink" Target="https://www.google.com/url?sa=i&amp;url=https%3A%2F%2Ficon-icons.com%2Fko%2F%25EC%2595%2584%25EC%259D%25B4%25EC%25BD%2598%2F%25EA%25B2%2580%25EC%2583%2589%2F151112&amp;psig=AOvVaw2fmIsarsV2-ceEMUI9bELx&amp;ust=1619802957797000&amp;source=images&amp;cd=vfe&amp;ved=0CAIQjRxqFwoTCJiyv7L6o_ACFQAAAAAdAAAAABAD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1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3.jpg"/><Relationship Id="rId15" Type="http://schemas.openxmlformats.org/officeDocument/2006/relationships/image" Target="../media/image21.pn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D76EC72C-D115-22ED-2532-DC0C634F7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FA65B2-7E4D-4A1D-9100-256883CDC609}"/>
              </a:ext>
            </a:extLst>
          </p:cNvPr>
          <p:cNvSpPr txBox="1"/>
          <p:nvPr/>
        </p:nvSpPr>
        <p:spPr>
          <a:xfrm>
            <a:off x="341519" y="3529720"/>
            <a:ext cx="7419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rgbClr val="7030A0"/>
                </a:solidFill>
              </a:rPr>
              <a:t>개최 안내 및 행사 홍보</a:t>
            </a:r>
            <a:r>
              <a:rPr lang="en-US" altLang="ko-KR" sz="3200" b="1" dirty="0">
                <a:solidFill>
                  <a:srgbClr val="7030A0"/>
                </a:solidFill>
              </a:rPr>
              <a:t>·</a:t>
            </a:r>
            <a:r>
              <a:rPr lang="ko-KR" altLang="en-US" sz="3200" b="1" dirty="0">
                <a:solidFill>
                  <a:srgbClr val="7030A0"/>
                </a:solidFill>
              </a:rPr>
              <a:t>구직자 참여 요청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5D0D5797-25FE-48C8-88CC-84E053E06D32}"/>
              </a:ext>
            </a:extLst>
          </p:cNvPr>
          <p:cNvSpPr/>
          <p:nvPr/>
        </p:nvSpPr>
        <p:spPr>
          <a:xfrm>
            <a:off x="4679745" y="4342175"/>
            <a:ext cx="1075144" cy="1075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1AE657-33AD-445E-8DC4-BF8520B8E494}"/>
              </a:ext>
            </a:extLst>
          </p:cNvPr>
          <p:cNvSpPr txBox="1"/>
          <p:nvPr/>
        </p:nvSpPr>
        <p:spPr>
          <a:xfrm>
            <a:off x="5794192" y="4314169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7030A0"/>
                </a:solidFill>
              </a:rPr>
              <a:t>온라인 설문조사 응답자 대상</a:t>
            </a:r>
            <a:endParaRPr lang="en-US" altLang="ko-KR" sz="1400" b="1" dirty="0">
              <a:solidFill>
                <a:srgbClr val="7030A0"/>
              </a:solidFill>
            </a:endParaRPr>
          </a:p>
          <a:p>
            <a:r>
              <a:rPr lang="ko-KR" altLang="en-US" sz="1400" b="1" dirty="0">
                <a:solidFill>
                  <a:srgbClr val="7030A0"/>
                </a:solidFill>
              </a:rPr>
              <a:t>선착순 사은품 증정</a:t>
            </a:r>
            <a:r>
              <a:rPr lang="en-US" altLang="ko-KR" sz="1400" b="1" dirty="0">
                <a:solidFill>
                  <a:srgbClr val="7030A0"/>
                </a:solidFill>
              </a:rPr>
              <a:t>!</a:t>
            </a:r>
            <a:endParaRPr lang="ko-KR" altLang="en-US" sz="1400" b="1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4444C1-64C0-48E2-B401-B36EECF9FEFB}"/>
              </a:ext>
            </a:extLst>
          </p:cNvPr>
          <p:cNvSpPr txBox="1"/>
          <p:nvPr/>
        </p:nvSpPr>
        <p:spPr>
          <a:xfrm>
            <a:off x="5794192" y="4858778"/>
            <a:ext cx="29514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7030A0"/>
                </a:solidFill>
              </a:rPr>
              <a:t>· </a:t>
            </a:r>
            <a:r>
              <a:rPr lang="ko-KR" altLang="en-US" sz="1100" dirty="0">
                <a:solidFill>
                  <a:srgbClr val="7030A0"/>
                </a:solidFill>
              </a:rPr>
              <a:t>행사 후 온라인 설문조사 응답자 대상</a:t>
            </a:r>
            <a:endParaRPr lang="en-US" altLang="ko-KR" sz="1100" dirty="0">
              <a:solidFill>
                <a:srgbClr val="7030A0"/>
              </a:solidFill>
            </a:endParaRPr>
          </a:p>
          <a:p>
            <a:r>
              <a:rPr lang="en-US" altLang="ko-KR" sz="1100" dirty="0">
                <a:solidFill>
                  <a:srgbClr val="7030A0"/>
                </a:solidFill>
              </a:rPr>
              <a:t>· </a:t>
            </a:r>
            <a:r>
              <a:rPr lang="ko-KR" altLang="en-US" sz="1100" dirty="0">
                <a:solidFill>
                  <a:srgbClr val="7030A0"/>
                </a:solidFill>
              </a:rPr>
              <a:t>선착순 </a:t>
            </a:r>
            <a:r>
              <a:rPr lang="ko-KR" altLang="en-US" sz="1100" dirty="0" err="1">
                <a:solidFill>
                  <a:srgbClr val="7030A0"/>
                </a:solidFill>
              </a:rPr>
              <a:t>기프티콘</a:t>
            </a:r>
            <a:r>
              <a:rPr lang="ko-KR" altLang="en-US" sz="1100" dirty="0">
                <a:solidFill>
                  <a:srgbClr val="7030A0"/>
                </a:solidFill>
              </a:rPr>
              <a:t> 발송</a:t>
            </a:r>
            <a:r>
              <a:rPr lang="en-US" altLang="ko-KR" sz="1100" dirty="0">
                <a:solidFill>
                  <a:srgbClr val="7030A0"/>
                </a:solidFill>
              </a:rPr>
              <a:t>(50</a:t>
            </a:r>
            <a:r>
              <a:rPr lang="ko-KR" altLang="en-US" sz="1100" dirty="0">
                <a:solidFill>
                  <a:srgbClr val="7030A0"/>
                </a:solidFill>
              </a:rPr>
              <a:t>명</a:t>
            </a:r>
            <a:r>
              <a:rPr lang="en-US" altLang="ko-KR" sz="1100" dirty="0">
                <a:solidFill>
                  <a:srgbClr val="7030A0"/>
                </a:solidFill>
              </a:rPr>
              <a:t>)</a:t>
            </a:r>
          </a:p>
          <a:p>
            <a:r>
              <a:rPr lang="en-US" altLang="ko-KR" sz="1100" dirty="0">
                <a:solidFill>
                  <a:srgbClr val="7030A0"/>
                </a:solidFill>
              </a:rPr>
              <a:t>· </a:t>
            </a:r>
            <a:r>
              <a:rPr lang="ko-KR" altLang="en-US" sz="1100" dirty="0">
                <a:solidFill>
                  <a:srgbClr val="7030A0"/>
                </a:solidFill>
              </a:rPr>
              <a:t>사은품 상세 내용은 홈페이지 업데이트 예정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80914780-BAA5-41B5-9B0C-E1F083653657}"/>
              </a:ext>
            </a:extLst>
          </p:cNvPr>
          <p:cNvSpPr/>
          <p:nvPr/>
        </p:nvSpPr>
        <p:spPr>
          <a:xfrm>
            <a:off x="410596" y="5579792"/>
            <a:ext cx="1075144" cy="1075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551263-89EE-481D-BC85-0B8446BEE0CE}"/>
              </a:ext>
            </a:extLst>
          </p:cNvPr>
          <p:cNvSpPr txBox="1"/>
          <p:nvPr/>
        </p:nvSpPr>
        <p:spPr>
          <a:xfrm>
            <a:off x="1525042" y="5551787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7030A0"/>
                </a:solidFill>
              </a:rPr>
              <a:t>참가 구직자 대상 </a:t>
            </a:r>
            <a:endParaRPr lang="en-US" altLang="ko-KR" sz="1400" b="1" dirty="0">
              <a:solidFill>
                <a:srgbClr val="7030A0"/>
              </a:solidFill>
            </a:endParaRPr>
          </a:p>
          <a:p>
            <a:r>
              <a:rPr lang="ko-KR" altLang="en-US" sz="1400" b="1" dirty="0">
                <a:solidFill>
                  <a:srgbClr val="7030A0"/>
                </a:solidFill>
              </a:rPr>
              <a:t>무료 온라인 취업컨설팅 실시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D940F4-6F73-4B18-A35E-5696AA5E3688}"/>
              </a:ext>
            </a:extLst>
          </p:cNvPr>
          <p:cNvSpPr txBox="1"/>
          <p:nvPr/>
        </p:nvSpPr>
        <p:spPr>
          <a:xfrm>
            <a:off x="1525042" y="6096396"/>
            <a:ext cx="28328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7030A0"/>
                </a:solidFill>
              </a:rPr>
              <a:t>· </a:t>
            </a:r>
            <a:r>
              <a:rPr lang="ko-KR" altLang="en-US" sz="1100" dirty="0">
                <a:solidFill>
                  <a:srgbClr val="7030A0"/>
                </a:solidFill>
              </a:rPr>
              <a:t>온라인 이력서</a:t>
            </a:r>
            <a:r>
              <a:rPr lang="en-US" altLang="ko-KR" sz="1100" dirty="0">
                <a:solidFill>
                  <a:srgbClr val="7030A0"/>
                </a:solidFill>
              </a:rPr>
              <a:t>/</a:t>
            </a:r>
            <a:r>
              <a:rPr lang="ko-KR" altLang="en-US" sz="1100" dirty="0">
                <a:solidFill>
                  <a:srgbClr val="7030A0"/>
                </a:solidFill>
              </a:rPr>
              <a:t>자기소개서 컨설팅 </a:t>
            </a:r>
            <a:endParaRPr lang="en-US" altLang="ko-KR" sz="1100" dirty="0">
              <a:solidFill>
                <a:srgbClr val="7030A0"/>
              </a:solidFill>
            </a:endParaRPr>
          </a:p>
          <a:p>
            <a:r>
              <a:rPr lang="en-US" altLang="ko-KR" sz="1100" dirty="0">
                <a:solidFill>
                  <a:srgbClr val="7030A0"/>
                </a:solidFill>
              </a:rPr>
              <a:t>· </a:t>
            </a:r>
            <a:r>
              <a:rPr lang="ko-KR" altLang="en-US" sz="1100" dirty="0">
                <a:solidFill>
                  <a:srgbClr val="7030A0"/>
                </a:solidFill>
              </a:rPr>
              <a:t>전문가</a:t>
            </a:r>
            <a:r>
              <a:rPr lang="en-US" altLang="ko-KR" sz="1100" dirty="0">
                <a:solidFill>
                  <a:srgbClr val="7030A0"/>
                </a:solidFill>
              </a:rPr>
              <a:t>/</a:t>
            </a:r>
            <a:r>
              <a:rPr lang="ko-KR" altLang="en-US" sz="1100" dirty="0" err="1">
                <a:solidFill>
                  <a:srgbClr val="7030A0"/>
                </a:solidFill>
              </a:rPr>
              <a:t>현업가의</a:t>
            </a:r>
            <a:r>
              <a:rPr lang="ko-KR" altLang="en-US" sz="1100" dirty="0">
                <a:solidFill>
                  <a:srgbClr val="7030A0"/>
                </a:solidFill>
              </a:rPr>
              <a:t> </a:t>
            </a:r>
            <a:r>
              <a:rPr lang="ko-KR" altLang="en-US" sz="1100" dirty="0" err="1">
                <a:solidFill>
                  <a:srgbClr val="7030A0"/>
                </a:solidFill>
              </a:rPr>
              <a:t>직무별</a:t>
            </a:r>
            <a:r>
              <a:rPr lang="ko-KR" altLang="en-US" sz="1100" dirty="0">
                <a:solidFill>
                  <a:srgbClr val="7030A0"/>
                </a:solidFill>
              </a:rPr>
              <a:t>  라이브 취업특강</a:t>
            </a:r>
            <a:endParaRPr lang="en-US" altLang="ko-KR" sz="1100" dirty="0">
              <a:solidFill>
                <a:srgbClr val="7030A0"/>
              </a:solidFill>
            </a:endParaRPr>
          </a:p>
          <a:p>
            <a:r>
              <a:rPr lang="en-US" altLang="ko-KR" sz="1100" dirty="0">
                <a:solidFill>
                  <a:srgbClr val="7030A0"/>
                </a:solidFill>
              </a:rPr>
              <a:t>· </a:t>
            </a:r>
            <a:r>
              <a:rPr lang="ko-KR" altLang="en-US" sz="1100" dirty="0">
                <a:solidFill>
                  <a:srgbClr val="7030A0"/>
                </a:solidFill>
              </a:rPr>
              <a:t>취업 관련 무료 동영상 스트리밍 서비스</a:t>
            </a:r>
            <a:endParaRPr lang="en-US" altLang="ko-KR" sz="1100" dirty="0">
              <a:solidFill>
                <a:srgbClr val="7030A0"/>
              </a:solidFill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5BF6D059-FC24-40C7-80F5-E54DE426F070}"/>
              </a:ext>
            </a:extLst>
          </p:cNvPr>
          <p:cNvSpPr/>
          <p:nvPr/>
        </p:nvSpPr>
        <p:spPr>
          <a:xfrm>
            <a:off x="410596" y="4352385"/>
            <a:ext cx="1075144" cy="1075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91F846-A76A-4F98-99B1-1748EE66337B}"/>
              </a:ext>
            </a:extLst>
          </p:cNvPr>
          <p:cNvSpPr txBox="1"/>
          <p:nvPr/>
        </p:nvSpPr>
        <p:spPr>
          <a:xfrm>
            <a:off x="1525043" y="4324380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7030A0"/>
                </a:solidFill>
              </a:rPr>
              <a:t>온라인 입사지원자 대상</a:t>
            </a:r>
            <a:endParaRPr lang="en-US" altLang="ko-KR" sz="1400" b="1" dirty="0">
              <a:solidFill>
                <a:srgbClr val="7030A0"/>
              </a:solidFill>
            </a:endParaRPr>
          </a:p>
          <a:p>
            <a:r>
              <a:rPr lang="ko-KR" altLang="en-US" sz="1400" b="1" dirty="0">
                <a:solidFill>
                  <a:srgbClr val="7030A0"/>
                </a:solidFill>
              </a:rPr>
              <a:t>추첨 사은품 증정</a:t>
            </a:r>
            <a:r>
              <a:rPr lang="en-US" altLang="ko-KR" sz="1400" b="1" dirty="0">
                <a:solidFill>
                  <a:srgbClr val="7030A0"/>
                </a:solidFill>
              </a:rPr>
              <a:t>!</a:t>
            </a:r>
            <a:endParaRPr lang="ko-KR" altLang="en-US" sz="1400" b="1" dirty="0">
              <a:solidFill>
                <a:srgbClr val="7030A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A58548-13BC-466D-922A-3BD186A6A60E}"/>
              </a:ext>
            </a:extLst>
          </p:cNvPr>
          <p:cNvSpPr txBox="1"/>
          <p:nvPr/>
        </p:nvSpPr>
        <p:spPr>
          <a:xfrm>
            <a:off x="1525043" y="4868988"/>
            <a:ext cx="29514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7030A0"/>
                </a:solidFill>
              </a:rPr>
              <a:t>· </a:t>
            </a:r>
            <a:r>
              <a:rPr lang="ko-KR" altLang="en-US" sz="1100" dirty="0">
                <a:solidFill>
                  <a:srgbClr val="7030A0"/>
                </a:solidFill>
              </a:rPr>
              <a:t>회원 가입 후 온라인 입사지원자</a:t>
            </a:r>
            <a:endParaRPr lang="en-US" altLang="ko-KR" sz="1100" dirty="0">
              <a:solidFill>
                <a:srgbClr val="7030A0"/>
              </a:solidFill>
            </a:endParaRPr>
          </a:p>
          <a:p>
            <a:r>
              <a:rPr lang="en-US" altLang="ko-KR" sz="1100" dirty="0">
                <a:solidFill>
                  <a:srgbClr val="7030A0"/>
                </a:solidFill>
              </a:rPr>
              <a:t>· </a:t>
            </a:r>
            <a:r>
              <a:rPr lang="ko-KR" altLang="en-US" sz="1100" dirty="0">
                <a:solidFill>
                  <a:srgbClr val="7030A0"/>
                </a:solidFill>
              </a:rPr>
              <a:t>행사 종료 후 추첨 사은품 발송</a:t>
            </a:r>
            <a:r>
              <a:rPr lang="en-US" altLang="ko-KR" sz="1100" dirty="0">
                <a:solidFill>
                  <a:srgbClr val="7030A0"/>
                </a:solidFill>
              </a:rPr>
              <a:t>(10</a:t>
            </a:r>
            <a:r>
              <a:rPr lang="ko-KR" altLang="en-US" sz="1100" dirty="0">
                <a:solidFill>
                  <a:srgbClr val="7030A0"/>
                </a:solidFill>
              </a:rPr>
              <a:t>명</a:t>
            </a:r>
            <a:r>
              <a:rPr lang="en-US" altLang="ko-KR" sz="1100" dirty="0">
                <a:solidFill>
                  <a:srgbClr val="7030A0"/>
                </a:solidFill>
              </a:rPr>
              <a:t>)</a:t>
            </a:r>
          </a:p>
          <a:p>
            <a:r>
              <a:rPr lang="en-US" altLang="ko-KR" sz="1100" dirty="0">
                <a:solidFill>
                  <a:srgbClr val="7030A0"/>
                </a:solidFill>
              </a:rPr>
              <a:t>· </a:t>
            </a:r>
            <a:r>
              <a:rPr lang="ko-KR" altLang="en-US" sz="1100" dirty="0">
                <a:solidFill>
                  <a:srgbClr val="7030A0"/>
                </a:solidFill>
              </a:rPr>
              <a:t>사은품 상세 내용은 홈페이지 업데이트 예정</a:t>
            </a: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1004FD72-8B85-4A8A-A416-CB9DB30DE93D}"/>
              </a:ext>
            </a:extLst>
          </p:cNvPr>
          <p:cNvSpPr/>
          <p:nvPr/>
        </p:nvSpPr>
        <p:spPr>
          <a:xfrm>
            <a:off x="4694700" y="5579792"/>
            <a:ext cx="1075144" cy="1075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7BB03E-B0ED-4D12-A5A9-69B6D7D7255A}"/>
              </a:ext>
            </a:extLst>
          </p:cNvPr>
          <p:cNvSpPr txBox="1"/>
          <p:nvPr/>
        </p:nvSpPr>
        <p:spPr>
          <a:xfrm>
            <a:off x="5809146" y="5551787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7030A0"/>
                </a:solidFill>
              </a:rPr>
              <a:t>행사 홍보 인증 이벤트</a:t>
            </a:r>
            <a:r>
              <a:rPr lang="en-US" altLang="ko-KR" sz="1400" b="1" dirty="0">
                <a:solidFill>
                  <a:srgbClr val="7030A0"/>
                </a:solidFill>
              </a:rPr>
              <a:t>!</a:t>
            </a:r>
          </a:p>
          <a:p>
            <a:r>
              <a:rPr lang="en-US" altLang="ko-KR" sz="1400" b="1" dirty="0">
                <a:solidFill>
                  <a:srgbClr val="7030A0"/>
                </a:solidFill>
              </a:rPr>
              <a:t>(</a:t>
            </a:r>
            <a:r>
              <a:rPr lang="ko-KR" altLang="en-US" sz="1400" b="1" dirty="0" err="1">
                <a:solidFill>
                  <a:srgbClr val="7030A0"/>
                </a:solidFill>
              </a:rPr>
              <a:t>인증자</a:t>
            </a:r>
            <a:r>
              <a:rPr lang="ko-KR" altLang="en-US" sz="1400" b="1" dirty="0">
                <a:solidFill>
                  <a:srgbClr val="7030A0"/>
                </a:solidFill>
              </a:rPr>
              <a:t> 모두 사은품 증정</a:t>
            </a:r>
            <a:r>
              <a:rPr lang="en-US" altLang="ko-KR" sz="1400" b="1" dirty="0">
                <a:solidFill>
                  <a:srgbClr val="7030A0"/>
                </a:solidFill>
              </a:rPr>
              <a:t>)</a:t>
            </a:r>
            <a:endParaRPr lang="ko-KR" altLang="en-US" sz="1400" b="1" dirty="0">
              <a:solidFill>
                <a:srgbClr val="7030A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858A48-FE64-40CF-8656-C87A41984C72}"/>
              </a:ext>
            </a:extLst>
          </p:cNvPr>
          <p:cNvSpPr txBox="1"/>
          <p:nvPr/>
        </p:nvSpPr>
        <p:spPr>
          <a:xfrm>
            <a:off x="5809146" y="6096396"/>
            <a:ext cx="20858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7030A0"/>
                </a:solidFill>
              </a:rPr>
              <a:t>· </a:t>
            </a:r>
            <a:r>
              <a:rPr lang="ko-KR" altLang="en-US" sz="1100" dirty="0">
                <a:solidFill>
                  <a:srgbClr val="7030A0"/>
                </a:solidFill>
              </a:rPr>
              <a:t>학교</a:t>
            </a:r>
            <a:r>
              <a:rPr lang="en-US" altLang="ko-KR" sz="1100" dirty="0">
                <a:solidFill>
                  <a:srgbClr val="7030A0"/>
                </a:solidFill>
              </a:rPr>
              <a:t>/</a:t>
            </a:r>
            <a:r>
              <a:rPr lang="ko-KR" altLang="en-US" sz="1100" dirty="0">
                <a:solidFill>
                  <a:srgbClr val="7030A0"/>
                </a:solidFill>
              </a:rPr>
              <a:t>기관 등 청년 및 구직자</a:t>
            </a:r>
            <a:r>
              <a:rPr lang="en-US" altLang="ko-KR" sz="1100" dirty="0">
                <a:solidFill>
                  <a:srgbClr val="7030A0"/>
                </a:solidFill>
              </a:rPr>
              <a:t> </a:t>
            </a:r>
          </a:p>
          <a:p>
            <a:r>
              <a:rPr lang="en-US" altLang="ko-KR" sz="1100" dirty="0">
                <a:solidFill>
                  <a:srgbClr val="7030A0"/>
                </a:solidFill>
              </a:rPr>
              <a:t>· </a:t>
            </a:r>
            <a:r>
              <a:rPr lang="ko-KR" altLang="en-US" sz="1100" dirty="0">
                <a:solidFill>
                  <a:srgbClr val="7030A0"/>
                </a:solidFill>
              </a:rPr>
              <a:t>홍보 인증 확인 후 사은품 증정</a:t>
            </a:r>
            <a:endParaRPr lang="en-US" altLang="ko-KR" sz="1100" dirty="0">
              <a:solidFill>
                <a:srgbClr val="7030A0"/>
              </a:solidFill>
            </a:endParaRPr>
          </a:p>
          <a:p>
            <a:r>
              <a:rPr lang="en-US" altLang="ko-KR" sz="1100" dirty="0">
                <a:solidFill>
                  <a:srgbClr val="7030A0"/>
                </a:solidFill>
              </a:rPr>
              <a:t>· </a:t>
            </a:r>
            <a:r>
              <a:rPr lang="ko-KR" altLang="en-US" sz="1100" dirty="0">
                <a:solidFill>
                  <a:srgbClr val="7030A0"/>
                </a:solidFill>
              </a:rPr>
              <a:t>약 </a:t>
            </a:r>
            <a:r>
              <a:rPr lang="en-US" altLang="ko-KR" sz="1100" dirty="0">
                <a:solidFill>
                  <a:srgbClr val="7030A0"/>
                </a:solidFill>
              </a:rPr>
              <a:t>10,000</a:t>
            </a:r>
            <a:r>
              <a:rPr lang="ko-KR" altLang="en-US" sz="1100" dirty="0">
                <a:solidFill>
                  <a:srgbClr val="7030A0"/>
                </a:solidFill>
              </a:rPr>
              <a:t>원 상당</a:t>
            </a:r>
            <a:r>
              <a:rPr lang="en-US" altLang="ko-KR" sz="1100" dirty="0">
                <a:solidFill>
                  <a:srgbClr val="7030A0"/>
                </a:solidFill>
              </a:rPr>
              <a:t>, </a:t>
            </a:r>
            <a:r>
              <a:rPr lang="ko-KR" altLang="en-US" sz="1100" dirty="0">
                <a:solidFill>
                  <a:srgbClr val="7030A0"/>
                </a:solidFill>
              </a:rPr>
              <a:t>사은품 미정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AD64F6B2-7422-4F0A-A890-44FC749D8221}"/>
              </a:ext>
            </a:extLst>
          </p:cNvPr>
          <p:cNvCxnSpPr>
            <a:cxnSpLocks/>
          </p:cNvCxnSpPr>
          <p:nvPr/>
        </p:nvCxnSpPr>
        <p:spPr>
          <a:xfrm>
            <a:off x="399046" y="4160918"/>
            <a:ext cx="834659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사각형: 둥근 위쪽 모서리 49">
            <a:extLst>
              <a:ext uri="{FF2B5EF4-FFF2-40B4-BE49-F238E27FC236}">
                <a16:creationId xmlns:a16="http://schemas.microsoft.com/office/drawing/2014/main" id="{3B1E4177-8919-4341-B77C-269A9ECBD125}"/>
              </a:ext>
            </a:extLst>
          </p:cNvPr>
          <p:cNvSpPr/>
          <p:nvPr/>
        </p:nvSpPr>
        <p:spPr>
          <a:xfrm rot="5400000">
            <a:off x="1847904" y="-1540088"/>
            <a:ext cx="554068" cy="424987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 descr="텍스트, 스크린샷, 폰트, 그래픽이(가) 표시된 사진&#10;&#10;자동 생성된 설명">
            <a:extLst>
              <a:ext uri="{FF2B5EF4-FFF2-40B4-BE49-F238E27FC236}">
                <a16:creationId xmlns:a16="http://schemas.microsoft.com/office/drawing/2014/main" id="{7337E872-F313-49B2-8D98-6B4E5983B2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7" b="12441"/>
          <a:stretch/>
        </p:blipFill>
        <p:spPr>
          <a:xfrm>
            <a:off x="4717939" y="2398757"/>
            <a:ext cx="3901344" cy="516356"/>
          </a:xfrm>
          <a:prstGeom prst="rect">
            <a:avLst/>
          </a:prstGeom>
        </p:spPr>
      </p:pic>
      <p:pic>
        <p:nvPicPr>
          <p:cNvPr id="48" name="그림 47" descr="텍스트, 스크린샷, 폰트, 그래픽이(가) 표시된 사진&#10;&#10;자동 생성된 설명">
            <a:extLst>
              <a:ext uri="{FF2B5EF4-FFF2-40B4-BE49-F238E27FC236}">
                <a16:creationId xmlns:a16="http://schemas.microsoft.com/office/drawing/2014/main" id="{FDA61614-4B2C-4BFB-8CE7-C3451CF90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79" b="-711"/>
          <a:stretch/>
        </p:blipFill>
        <p:spPr>
          <a:xfrm>
            <a:off x="4691812" y="2934409"/>
            <a:ext cx="3901344" cy="23496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6BCBE1E-5860-4EF3-A8C5-CC6A720ED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5" y="463280"/>
            <a:ext cx="7730391" cy="187898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8C31F5B-53B3-4EA5-84A7-5BC8D5FFD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5" y="178380"/>
            <a:ext cx="1444355" cy="5619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A590058-C731-4BBB-8C01-320A7E601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73" y="144527"/>
            <a:ext cx="1369432" cy="4828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B685D6E-AFF2-F01F-5604-04A8563F0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02" y="2445774"/>
            <a:ext cx="3321190" cy="711963"/>
          </a:xfrm>
          <a:prstGeom prst="rect">
            <a:avLst/>
          </a:prstGeom>
        </p:spPr>
      </p:pic>
      <p:pic>
        <p:nvPicPr>
          <p:cNvPr id="1026" name="Picture 2" descr="추첨 - 무료 환대개 아이콘">
            <a:extLst>
              <a:ext uri="{FF2B5EF4-FFF2-40B4-BE49-F238E27FC236}">
                <a16:creationId xmlns:a16="http://schemas.microsoft.com/office/drawing/2014/main" id="{3E846227-DA28-A87A-4F98-D8588BF0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1" y="4235165"/>
            <a:ext cx="1297497" cy="129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온라인 설문조사 - 무료 컴퓨터개 아이콘">
            <a:extLst>
              <a:ext uri="{FF2B5EF4-FFF2-40B4-BE49-F238E27FC236}">
                <a16:creationId xmlns:a16="http://schemas.microsoft.com/office/drawing/2014/main" id="{6348053E-7DD4-D22A-63D9-D1614113C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39" y="4407083"/>
            <a:ext cx="990890" cy="99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컨설팅 - 무료 컴퓨터개 아이콘">
            <a:extLst>
              <a:ext uri="{FF2B5EF4-FFF2-40B4-BE49-F238E27FC236}">
                <a16:creationId xmlns:a16="http://schemas.microsoft.com/office/drawing/2014/main" id="{47EF1D47-EA6D-92B6-96F1-2F83AEE0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9" y="5654496"/>
            <a:ext cx="919249" cy="91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캡처 아이콘 - 827종의 무료 아이콘">
            <a:extLst>
              <a:ext uri="{FF2B5EF4-FFF2-40B4-BE49-F238E27FC236}">
                <a16:creationId xmlns:a16="http://schemas.microsoft.com/office/drawing/2014/main" id="{9D84B367-8B3D-C740-5D1B-11C81135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72" y="554147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8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D5F6DCE-2A28-558C-86E8-6D113A45A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7532"/>
            <a:ext cx="9144000" cy="27046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B04E31F-A966-F402-80D3-E0893885B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"/>
            <a:ext cx="9144000" cy="6371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7CC6CA0-8C33-4FDA-AD9E-D3C3838A53BB}"/>
              </a:ext>
            </a:extLst>
          </p:cNvPr>
          <p:cNvSpPr txBox="1"/>
          <p:nvPr/>
        </p:nvSpPr>
        <p:spPr>
          <a:xfrm>
            <a:off x="276223" y="901524"/>
            <a:ext cx="87249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/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병무청과 </a:t>
            </a:r>
            <a:r>
              <a:rPr lang="ko-KR" altLang="en-US" sz="1250" b="1" kern="0" dirty="0" err="1">
                <a:solidFill>
                  <a:srgbClr val="7030A0"/>
                </a:solidFill>
                <a:latin typeface="+mn-ea"/>
              </a:rPr>
              <a:t>중소벤처기업진흥공단은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 병역지정업체와 보충역 산업기능요원 편입 희망자 간 온라인 만남의 장을 조성하여 </a:t>
            </a:r>
            <a:endParaRPr lang="en-US" altLang="ko-KR" sz="1250" b="1" kern="0" dirty="0">
              <a:solidFill>
                <a:srgbClr val="7030A0"/>
              </a:solidFill>
              <a:latin typeface="+mn-ea"/>
            </a:endParaRPr>
          </a:p>
          <a:p>
            <a:pPr algn="just" fontAlgn="base" latinLnBrk="1"/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청년 일자리 창출 및 중소기업 구인난 해소를 위해 ‘보충역 산업기능요원 채용박람회 ’</a:t>
            </a:r>
            <a:r>
              <a:rPr lang="ko-KR" altLang="en-US" sz="1250" b="1" kern="0" dirty="0" err="1">
                <a:solidFill>
                  <a:srgbClr val="7030A0"/>
                </a:solidFill>
                <a:latin typeface="+mn-ea"/>
              </a:rPr>
              <a:t>를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 매년 개최해 왔습니다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.</a:t>
            </a:r>
          </a:p>
          <a:p>
            <a:pPr algn="just" fontAlgn="base" latinLnBrk="1"/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2024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년도에도 지역과 공간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, 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시간의 한계를 극복하여 병역지정업체와 보충역 산업기능요원 편입희망자의 연결을 </a:t>
            </a:r>
            <a:endParaRPr lang="en-US" altLang="ko-KR" sz="1250" b="1" kern="0" dirty="0">
              <a:solidFill>
                <a:srgbClr val="7030A0"/>
              </a:solidFill>
              <a:latin typeface="+mn-ea"/>
            </a:endParaRPr>
          </a:p>
          <a:p>
            <a:pPr algn="just" fontAlgn="base" latinLnBrk="1"/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극대화하기 위해 </a:t>
            </a:r>
            <a:r>
              <a:rPr lang="ko-KR" altLang="en-US" sz="1250" b="1" kern="0" dirty="0" err="1">
                <a:solidFill>
                  <a:srgbClr val="7030A0"/>
                </a:solidFill>
                <a:latin typeface="+mn-ea"/>
              </a:rPr>
              <a:t>비대면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 방식의 온라인 채용박람회를 올해도 진행합니다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.</a:t>
            </a:r>
          </a:p>
          <a:p>
            <a:pPr algn="just" fontAlgn="base" latinLnBrk="1"/>
            <a:endParaRPr lang="en-US" altLang="ko-KR" sz="1250" b="1" kern="0" dirty="0">
              <a:solidFill>
                <a:srgbClr val="7030A0"/>
              </a:solidFill>
              <a:latin typeface="+mn-ea"/>
            </a:endParaRPr>
          </a:p>
          <a:p>
            <a:pPr algn="just" fontAlgn="base" latinLnBrk="1"/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새로운 채용 및 취업 트렌드를 반영하여 보충역 산업기능요원 편입 희망자에게는 다양한 취업정보와 기회를 제공하고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, </a:t>
            </a:r>
          </a:p>
          <a:p>
            <a:pPr algn="just" fontAlgn="base" latinLnBrk="1"/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병역지정업체에는 필요한 인재를 채용할 수 있도록 지원하기 위한 ’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2024 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온라인 보충역 산업기능요원 </a:t>
            </a:r>
            <a:r>
              <a:rPr lang="ko-KR" altLang="en-US" sz="1250" b="1" kern="0" dirty="0" err="1">
                <a:solidFill>
                  <a:srgbClr val="7030A0"/>
                </a:solidFill>
                <a:latin typeface="+mn-ea"/>
              </a:rPr>
              <a:t>채용박람회’를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 </a:t>
            </a:r>
            <a:endParaRPr lang="en-US" altLang="ko-KR" sz="1250" b="1" kern="0" dirty="0">
              <a:solidFill>
                <a:srgbClr val="7030A0"/>
              </a:solidFill>
              <a:latin typeface="+mn-ea"/>
            </a:endParaRPr>
          </a:p>
          <a:p>
            <a:pPr algn="just" fontAlgn="base" latinLnBrk="1"/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2024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년 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5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월 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28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일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(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화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)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부터 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6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월 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13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일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(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목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)</a:t>
            </a:r>
            <a:r>
              <a:rPr lang="ko-KR" altLang="en-US" sz="1250" b="1" kern="0" dirty="0">
                <a:solidFill>
                  <a:srgbClr val="7030A0"/>
                </a:solidFill>
                <a:latin typeface="+mn-ea"/>
              </a:rPr>
              <a:t>까지 온라인 박람회 사이트에서 다음과 같이 개최합니다</a:t>
            </a:r>
            <a:r>
              <a:rPr lang="en-US" altLang="ko-KR" sz="1250" b="1" kern="0" dirty="0">
                <a:solidFill>
                  <a:srgbClr val="7030A0"/>
                </a:solidFill>
                <a:latin typeface="+mn-ea"/>
              </a:rPr>
              <a:t>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37E6EF-7256-494F-8102-51F3D6E9D84F}"/>
              </a:ext>
            </a:extLst>
          </p:cNvPr>
          <p:cNvSpPr txBox="1"/>
          <p:nvPr/>
        </p:nvSpPr>
        <p:spPr>
          <a:xfrm>
            <a:off x="172127" y="2617214"/>
            <a:ext cx="888769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1. </a:t>
            </a:r>
            <a:r>
              <a:rPr lang="ko-KR" altLang="en-US" sz="1200" b="1" kern="0" dirty="0">
                <a:solidFill>
                  <a:srgbClr val="000000"/>
                </a:solidFill>
                <a:latin typeface="+mn-ea"/>
              </a:rPr>
              <a:t>행사 개요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1)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행 사 명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2024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온라인 보충역 산업기능요원 채용박람회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2)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기     간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2024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년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5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월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28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일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화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 ~ 6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월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13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일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목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 (※5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월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2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일 부터 홈페이지 사전 오픈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3)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홈페이지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www.JobPlusArmy.com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4)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주최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주관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병무청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5)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협조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지원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</a:rPr>
              <a:t>중소벤처기업진흥공단</a:t>
            </a:r>
            <a:endParaRPr lang="ko-KR" altLang="en-US" sz="1200" kern="0" dirty="0">
              <a:solidFill>
                <a:srgbClr val="000000"/>
              </a:solidFill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6)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운영 내용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온라인 채용박람회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취업컨설팅 및 매칭 서비스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온라인 취업특강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기타 입사지원 이벤트 등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endParaRPr lang="ko-KR" altLang="en-US" sz="1200" b="1" kern="0" dirty="0">
              <a:solidFill>
                <a:srgbClr val="000000"/>
              </a:solidFill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2. </a:t>
            </a:r>
            <a:r>
              <a:rPr lang="ko-KR" altLang="en-US" sz="1200" b="1" kern="0" dirty="0">
                <a:solidFill>
                  <a:srgbClr val="000000"/>
                </a:solidFill>
                <a:latin typeface="+mn-ea"/>
              </a:rPr>
              <a:t>참가 대상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1)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참가기업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보충역 산업기능요원 채용 병역지정업체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산업체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2)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</a:rPr>
              <a:t>참가구직자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보충역 산업기능요원 편입 희망자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현역 산업기능요원 편입 희망자 제외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endParaRPr lang="en-US" altLang="ko-KR" sz="1200" kern="0" spc="-4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kern="0" spc="-40" dirty="0">
                <a:solidFill>
                  <a:srgbClr val="000000"/>
                </a:solidFill>
                <a:latin typeface="+mn-ea"/>
              </a:rPr>
              <a:t>3. </a:t>
            </a:r>
            <a:r>
              <a:rPr lang="ko-KR" altLang="en-US" sz="1200" b="1" kern="0" spc="-40" dirty="0">
                <a:solidFill>
                  <a:srgbClr val="000000"/>
                </a:solidFill>
                <a:latin typeface="+mn-ea"/>
              </a:rPr>
              <a:t>행사 구성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1)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온라인 채용박람회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: 400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여개 우수 병역지정업체 참가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(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5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월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28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일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화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 ~6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월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13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일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목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),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화상면접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기업 방문 면접 진행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  -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기업별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Q&amp;A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게시판 운영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온라인 입사지원 기능 등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2)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온라인 취업서류 컨설팅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1200" kern="0" spc="-40" dirty="0" err="1">
                <a:solidFill>
                  <a:srgbClr val="000000"/>
                </a:solidFill>
                <a:latin typeface="+mn-ea"/>
              </a:rPr>
              <a:t>사전매칭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구직자 이력서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자기소개서 클리닉 및 참가 구인기업과의 사전 매칭 실시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3)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온라인 취업특강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: Zoom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을 통한 </a:t>
            </a:r>
            <a:r>
              <a:rPr lang="ko-KR" altLang="en-US" sz="1200" kern="0" spc="-40" dirty="0" err="1">
                <a:solidFill>
                  <a:srgbClr val="000000"/>
                </a:solidFill>
                <a:latin typeface="+mn-ea"/>
              </a:rPr>
              <a:t>현업가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전문가의 </a:t>
            </a:r>
            <a:r>
              <a:rPr lang="ko-KR" altLang="en-US" sz="1200" kern="0" spc="-40" dirty="0" err="1">
                <a:solidFill>
                  <a:srgbClr val="000000"/>
                </a:solidFill>
                <a:latin typeface="+mn-ea"/>
              </a:rPr>
              <a:t>직무별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온라인 라이브 취업특강 실시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4)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무료 취업 동영상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: 5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개 부문 총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22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개 취업 관련 동영상 무료 스트리밍 서비스  </a:t>
            </a:r>
            <a:endParaRPr lang="en-US" altLang="ko-KR" sz="1200" kern="0" spc="-40" dirty="0">
              <a:solidFill>
                <a:srgbClr val="000000"/>
              </a:solidFill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5)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참가자 이벤트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입사 지원자 대상 추첨 사은품 이벤트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온라인 설문조사 응답자 </a:t>
            </a:r>
            <a:r>
              <a:rPr lang="ko-KR" altLang="en-US" sz="1200" kern="0" spc="-40" dirty="0" err="1">
                <a:solidFill>
                  <a:srgbClr val="000000"/>
                </a:solidFill>
                <a:latin typeface="+mn-ea"/>
              </a:rPr>
              <a:t>기프티콘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증정 이벤트 등 진행 </a:t>
            </a:r>
            <a:endParaRPr lang="en-US" altLang="ko-KR" sz="1200" kern="0" spc="-4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7030A0"/>
                </a:solidFill>
              </a:rPr>
              <a:t>2</a:t>
            </a:fld>
            <a:endParaRPr lang="ko-KR" altLang="en-US" b="1" dirty="0">
              <a:solidFill>
                <a:srgbClr val="7030A0"/>
              </a:solidFill>
            </a:endParaRPr>
          </a:p>
        </p:txBody>
      </p:sp>
      <p:sp>
        <p:nvSpPr>
          <p:cNvPr id="56" name="사각형: 둥근 위쪽 모서리 55">
            <a:extLst>
              <a:ext uri="{FF2B5EF4-FFF2-40B4-BE49-F238E27FC236}">
                <a16:creationId xmlns:a16="http://schemas.microsoft.com/office/drawing/2014/main" id="{E54DD530-C8AD-4BF7-917F-B276AB81AA7A}"/>
              </a:ext>
            </a:extLst>
          </p:cNvPr>
          <p:cNvSpPr/>
          <p:nvPr/>
        </p:nvSpPr>
        <p:spPr>
          <a:xfrm rot="5400000">
            <a:off x="702885" y="-595593"/>
            <a:ext cx="431422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B551BAA-7712-451A-AEAC-A1B40E5B7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0" y="214108"/>
            <a:ext cx="596547" cy="23208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F975528-BC86-4564-B095-A988065D2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0" y="230440"/>
            <a:ext cx="565601" cy="199422"/>
          </a:xfrm>
          <a:prstGeom prst="rect">
            <a:avLst/>
          </a:prstGeom>
        </p:spPr>
      </p:pic>
      <p:sp>
        <p:nvSpPr>
          <p:cNvPr id="15" name="사각형: 둥근 위쪽 모서리 14">
            <a:extLst>
              <a:ext uri="{FF2B5EF4-FFF2-40B4-BE49-F238E27FC236}">
                <a16:creationId xmlns:a16="http://schemas.microsoft.com/office/drawing/2014/main" id="{7536A6CE-1429-431E-BF28-0BF7A7DF0FAB}"/>
              </a:ext>
            </a:extLst>
          </p:cNvPr>
          <p:cNvSpPr/>
          <p:nvPr/>
        </p:nvSpPr>
        <p:spPr>
          <a:xfrm rot="16200000">
            <a:off x="7712708" y="-892578"/>
            <a:ext cx="446555" cy="241602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35B3BB6-173D-B197-5DB1-61F52F50A19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14" y="43623"/>
            <a:ext cx="1837192" cy="4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3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86CDE0D-C7A8-4201-8F16-BC91AD526A93}"/>
              </a:ext>
            </a:extLst>
          </p:cNvPr>
          <p:cNvSpPr/>
          <p:nvPr/>
        </p:nvSpPr>
        <p:spPr>
          <a:xfrm>
            <a:off x="180975" y="791519"/>
            <a:ext cx="3333750" cy="34171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참가기업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C9B42-937C-4482-A7B5-D9B288B9935E}"/>
              </a:ext>
            </a:extLst>
          </p:cNvPr>
          <p:cNvSpPr txBox="1"/>
          <p:nvPr/>
        </p:nvSpPr>
        <p:spPr>
          <a:xfrm>
            <a:off x="180975" y="1270606"/>
            <a:ext cx="871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보충역 산업기능요원 구인 업체 </a:t>
            </a:r>
            <a:r>
              <a:rPr lang="en-US" altLang="ko-KR" sz="1400" b="1" dirty="0">
                <a:solidFill>
                  <a:srgbClr val="FF0000"/>
                </a:solidFill>
                <a:latin typeface="+mn-ea"/>
              </a:rPr>
              <a:t>400</a:t>
            </a:r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여개 </a:t>
            </a:r>
            <a:r>
              <a:rPr lang="ko-KR" altLang="en-US" sz="1400" dirty="0">
                <a:latin typeface="+mn-ea"/>
              </a:rPr>
              <a:t>기업 참가 </a:t>
            </a:r>
            <a:r>
              <a:rPr lang="en-US" altLang="ko-KR" sz="1400" dirty="0">
                <a:latin typeface="+mn-ea"/>
              </a:rPr>
              <a:t>(※5</a:t>
            </a:r>
            <a:r>
              <a:rPr lang="ko-KR" altLang="en-US" sz="1400" dirty="0">
                <a:latin typeface="+mn-ea"/>
              </a:rPr>
              <a:t>월 </a:t>
            </a:r>
            <a:r>
              <a:rPr lang="en-US" altLang="ko-KR" sz="1400" dirty="0">
                <a:latin typeface="+mn-ea"/>
              </a:rPr>
              <a:t>29</a:t>
            </a:r>
            <a:r>
              <a:rPr lang="ko-KR" altLang="en-US" sz="1400" dirty="0">
                <a:latin typeface="+mn-ea"/>
              </a:rPr>
              <a:t>일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수</a:t>
            </a:r>
            <a:r>
              <a:rPr lang="en-US" altLang="ko-KR" sz="1400" dirty="0">
                <a:latin typeface="+mn-ea"/>
              </a:rPr>
              <a:t>)</a:t>
            </a:r>
            <a:r>
              <a:rPr lang="ko-KR" altLang="en-US" sz="1400" dirty="0">
                <a:latin typeface="+mn-ea"/>
              </a:rPr>
              <a:t>까지 지속적으로 업데이트</a:t>
            </a:r>
            <a:r>
              <a:rPr lang="en-US" altLang="ko-KR" sz="1400" dirty="0">
                <a:latin typeface="+mn-ea"/>
              </a:rPr>
              <a:t>)</a:t>
            </a:r>
            <a:r>
              <a:rPr lang="ko-KR" altLang="en-US" sz="1400" dirty="0">
                <a:latin typeface="+mn-ea"/>
              </a:rPr>
              <a:t> </a:t>
            </a:r>
            <a:endParaRPr lang="en-US" altLang="ko-KR" sz="1400" dirty="0">
              <a:latin typeface="+mn-ea"/>
            </a:endParaRPr>
          </a:p>
        </p:txBody>
      </p:sp>
      <p:graphicFrame>
        <p:nvGraphicFramePr>
          <p:cNvPr id="58" name="표 57">
            <a:extLst>
              <a:ext uri="{FF2B5EF4-FFF2-40B4-BE49-F238E27FC236}">
                <a16:creationId xmlns:a16="http://schemas.microsoft.com/office/drawing/2014/main" id="{0622CC33-8BBF-43C7-9D44-F713F6336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38620"/>
              </p:ext>
            </p:extLst>
          </p:nvPr>
        </p:nvGraphicFramePr>
        <p:xfrm>
          <a:off x="336557" y="1619066"/>
          <a:ext cx="8404771" cy="956353"/>
        </p:xfrm>
        <a:graphic>
          <a:graphicData uri="http://schemas.openxmlformats.org/drawingml/2006/table">
            <a:tbl>
              <a:tblPr/>
              <a:tblGrid>
                <a:gridCol w="2126162">
                  <a:extLst>
                    <a:ext uri="{9D8B030D-6E8A-4147-A177-3AD203B41FA5}">
                      <a16:colId xmlns:a16="http://schemas.microsoft.com/office/drawing/2014/main" val="496799278"/>
                    </a:ext>
                  </a:extLst>
                </a:gridCol>
                <a:gridCol w="3873994">
                  <a:extLst>
                    <a:ext uri="{9D8B030D-6E8A-4147-A177-3AD203B41FA5}">
                      <a16:colId xmlns:a16="http://schemas.microsoft.com/office/drawing/2014/main" val="3517606696"/>
                    </a:ext>
                  </a:extLst>
                </a:gridCol>
                <a:gridCol w="2404615">
                  <a:extLst>
                    <a:ext uri="{9D8B030D-6E8A-4147-A177-3AD203B41FA5}">
                      <a16:colId xmlns:a16="http://schemas.microsoft.com/office/drawing/2014/main" val="1481074731"/>
                    </a:ext>
                  </a:extLst>
                </a:gridCol>
              </a:tblGrid>
              <a:tr h="2070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참가 분야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세부 업종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109765"/>
                  </a:ext>
                </a:extLst>
              </a:tr>
              <a:tr h="5422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철강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전자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섬유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신발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시멘요업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생활용품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의료의약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동물약품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식음료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임산물 가공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통신기기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에너지산업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해운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수산업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방산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영상게임기 제작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보충역 산업기능요원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채용 희망 병역지정업체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913894"/>
                  </a:ext>
                </a:extLst>
              </a:tr>
              <a:tr h="2070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정보처리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정보처리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게임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S/W,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애니메이션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3074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216F96A8-5DE6-43D7-819F-862379C73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7" y="2616101"/>
            <a:ext cx="4235443" cy="3959923"/>
          </a:xfrm>
          <a:prstGeom prst="rect">
            <a:avLst/>
          </a:prstGeom>
          <a:solidFill>
            <a:srgbClr val="000000">
              <a:alpha val="50196"/>
            </a:srgbClr>
          </a:solidFill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C2EA1F2-5483-4AA5-96C9-99B3973BE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988" y="2624325"/>
            <a:ext cx="4215227" cy="3959923"/>
          </a:xfrm>
          <a:prstGeom prst="rect">
            <a:avLst/>
          </a:prstGeom>
          <a:solidFill>
            <a:srgbClr val="000000">
              <a:alpha val="50196"/>
            </a:srgbClr>
          </a:solidFill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6DDBF116-3685-486E-8486-B23C5F30046B}"/>
              </a:ext>
            </a:extLst>
          </p:cNvPr>
          <p:cNvSpPr/>
          <p:nvPr/>
        </p:nvSpPr>
        <p:spPr>
          <a:xfrm>
            <a:off x="180975" y="2616101"/>
            <a:ext cx="8791575" cy="391745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AD4738F5-2001-46CC-8182-4826C4372FDA}"/>
              </a:ext>
            </a:extLst>
          </p:cNvPr>
          <p:cNvSpPr/>
          <p:nvPr/>
        </p:nvSpPr>
        <p:spPr>
          <a:xfrm>
            <a:off x="3273978" y="3613137"/>
            <a:ext cx="5467350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/>
              <a:t>1. </a:t>
            </a:r>
            <a:r>
              <a:rPr lang="ko-KR" altLang="en-US" sz="1600" b="1" dirty="0"/>
              <a:t>기업에게 질문을</a:t>
            </a:r>
            <a:r>
              <a:rPr lang="en-US" altLang="ko-KR" sz="1600" b="1" dirty="0"/>
              <a:t>! (</a:t>
            </a:r>
            <a:r>
              <a:rPr lang="ko-KR" altLang="en-US" sz="1600" b="1" dirty="0"/>
              <a:t>기업별 </a:t>
            </a:r>
            <a:r>
              <a:rPr lang="en-US" altLang="ko-KR" sz="1600" b="1" dirty="0"/>
              <a:t>Q&amp;A </a:t>
            </a:r>
            <a:r>
              <a:rPr lang="ko-KR" altLang="en-US" sz="1600" b="1" dirty="0"/>
              <a:t>게시판으로 궁금증 해결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60327936-5BAC-4190-A885-F69791849F68}"/>
              </a:ext>
            </a:extLst>
          </p:cNvPr>
          <p:cNvSpPr/>
          <p:nvPr/>
        </p:nvSpPr>
        <p:spPr>
          <a:xfrm>
            <a:off x="3273978" y="4178022"/>
            <a:ext cx="5467350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/>
              <a:t>2. </a:t>
            </a:r>
            <a:r>
              <a:rPr lang="ko-KR" altLang="en-US" sz="1600" b="1" dirty="0"/>
              <a:t>간단한 입사지원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기업이 요청하는 입사지원 파일 첨부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6363BBDA-CD43-4EF6-9E01-BEC813B54608}"/>
              </a:ext>
            </a:extLst>
          </p:cNvPr>
          <p:cNvSpPr/>
          <p:nvPr/>
        </p:nvSpPr>
        <p:spPr>
          <a:xfrm>
            <a:off x="3273978" y="4756011"/>
            <a:ext cx="5467350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/>
              <a:t>3. </a:t>
            </a:r>
            <a:r>
              <a:rPr lang="ko-KR" altLang="en-US" sz="1600" b="1" dirty="0"/>
              <a:t>박람회 기간 중 화상면접 및 기업 개별 면접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개별 안내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DC179271-1652-4492-A311-9DFF99E2457F}"/>
              </a:ext>
            </a:extLst>
          </p:cNvPr>
          <p:cNvSpPr/>
          <p:nvPr/>
        </p:nvSpPr>
        <p:spPr>
          <a:xfrm>
            <a:off x="3273978" y="5307884"/>
            <a:ext cx="5467350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/>
              <a:t>4. </a:t>
            </a:r>
            <a:r>
              <a:rPr lang="ko-KR" altLang="en-US" sz="1600" b="1" dirty="0"/>
              <a:t>박람회 기간 중 화상면접 기술 지원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전담 면접 안내요원</a:t>
            </a:r>
            <a:r>
              <a:rPr lang="en-US" altLang="ko-KR" sz="1600" b="1" dirty="0"/>
              <a:t>)</a:t>
            </a:r>
            <a:r>
              <a:rPr lang="ko-KR" altLang="en-US" sz="1600" b="1" dirty="0"/>
              <a:t> </a:t>
            </a: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4232341E-87FE-4C86-BAE6-1D20300497C4}"/>
              </a:ext>
            </a:extLst>
          </p:cNvPr>
          <p:cNvSpPr/>
          <p:nvPr/>
        </p:nvSpPr>
        <p:spPr>
          <a:xfrm>
            <a:off x="3273978" y="5905035"/>
            <a:ext cx="5467350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/>
              <a:t>5. </a:t>
            </a:r>
            <a:r>
              <a:rPr lang="ko-KR" altLang="en-US" sz="1600" b="1" dirty="0"/>
              <a:t>온라인 입사지원자 대상 추첨 사은품 이벤트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사후 발송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64" name="말풍선: 모서리가 둥근 사각형 63">
            <a:extLst>
              <a:ext uri="{FF2B5EF4-FFF2-40B4-BE49-F238E27FC236}">
                <a16:creationId xmlns:a16="http://schemas.microsoft.com/office/drawing/2014/main" id="{2A4BC270-7270-419E-BDD1-BB66C469B7CB}"/>
              </a:ext>
            </a:extLst>
          </p:cNvPr>
          <p:cNvSpPr/>
          <p:nvPr/>
        </p:nvSpPr>
        <p:spPr>
          <a:xfrm>
            <a:off x="336557" y="4519732"/>
            <a:ext cx="2632810" cy="830164"/>
          </a:xfrm>
          <a:prstGeom prst="wedgeRoundRectCallout">
            <a:avLst>
              <a:gd name="adj1" fmla="val 57431"/>
              <a:gd name="adj2" fmla="val -13627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400</a:t>
            </a:r>
            <a:r>
              <a:rPr lang="ko-KR" altLang="en-US" sz="1400" dirty="0"/>
              <a:t>여개의 참가기업 중</a:t>
            </a:r>
            <a:endParaRPr lang="en-US" altLang="ko-KR" sz="1400" dirty="0"/>
          </a:p>
          <a:p>
            <a:pPr algn="ctr"/>
            <a:r>
              <a:rPr lang="ko-KR" altLang="en-US" sz="1400" dirty="0"/>
              <a:t>나에게 맞는 기업을 찾아보자</a:t>
            </a:r>
            <a:r>
              <a:rPr lang="en-US" altLang="ko-KR" sz="1400" dirty="0"/>
              <a:t>!</a:t>
            </a:r>
            <a:endParaRPr lang="ko-KR" altLang="en-US" sz="14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0D9C28A-3445-5748-1CEC-3AFCAF4AD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"/>
            <a:ext cx="9144000" cy="637168"/>
          </a:xfrm>
          <a:prstGeom prst="rect">
            <a:avLst/>
          </a:prstGeom>
        </p:spPr>
      </p:pic>
      <p:sp>
        <p:nvSpPr>
          <p:cNvPr id="14" name="사각형: 둥근 위쪽 모서리 13">
            <a:extLst>
              <a:ext uri="{FF2B5EF4-FFF2-40B4-BE49-F238E27FC236}">
                <a16:creationId xmlns:a16="http://schemas.microsoft.com/office/drawing/2014/main" id="{521E6B95-DA2E-EA08-81CD-B4AE43BCDFB8}"/>
              </a:ext>
            </a:extLst>
          </p:cNvPr>
          <p:cNvSpPr/>
          <p:nvPr/>
        </p:nvSpPr>
        <p:spPr>
          <a:xfrm rot="5400000">
            <a:off x="702885" y="-595593"/>
            <a:ext cx="431422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C05E0A1-6D6A-3049-63F0-0BDED735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0" y="214108"/>
            <a:ext cx="596547" cy="23208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EFD1793-FC41-60EB-7787-DA5B584F7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0" y="230440"/>
            <a:ext cx="565601" cy="199422"/>
          </a:xfrm>
          <a:prstGeom prst="rect">
            <a:avLst/>
          </a:prstGeom>
        </p:spPr>
      </p:pic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5132CF97-5948-D7DC-A921-1F6529512758}"/>
              </a:ext>
            </a:extLst>
          </p:cNvPr>
          <p:cNvSpPr/>
          <p:nvPr/>
        </p:nvSpPr>
        <p:spPr>
          <a:xfrm rot="16200000">
            <a:off x="7712708" y="-892578"/>
            <a:ext cx="446555" cy="241602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A16B784-3453-0036-8477-67CF3EC4896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14" y="43623"/>
            <a:ext cx="1837192" cy="44655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6643E9D-04DB-335F-4344-7599A1A97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7532"/>
            <a:ext cx="9144000" cy="270468"/>
          </a:xfrm>
          <a:prstGeom prst="rect">
            <a:avLst/>
          </a:prstGeom>
        </p:spPr>
      </p:pic>
      <p:sp>
        <p:nvSpPr>
          <p:cNvPr id="20" name="슬라이드 번호 개체 틀 7">
            <a:extLst>
              <a:ext uri="{FF2B5EF4-FFF2-40B4-BE49-F238E27FC236}">
                <a16:creationId xmlns:a16="http://schemas.microsoft.com/office/drawing/2014/main" id="{C38FB581-7D15-8208-2030-111FD679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7030A0"/>
                </a:solidFill>
              </a:rPr>
              <a:t>3</a:t>
            </a:fld>
            <a:endParaRPr lang="ko-KR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4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86CDE0D-C7A8-4201-8F16-BC91AD526A93}"/>
              </a:ext>
            </a:extLst>
          </p:cNvPr>
          <p:cNvSpPr/>
          <p:nvPr/>
        </p:nvSpPr>
        <p:spPr>
          <a:xfrm>
            <a:off x="180975" y="791519"/>
            <a:ext cx="3333750" cy="34171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구직자 참가방법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C9B42-937C-4482-A7B5-D9B288B9935E}"/>
              </a:ext>
            </a:extLst>
          </p:cNvPr>
          <p:cNvSpPr txBox="1"/>
          <p:nvPr/>
        </p:nvSpPr>
        <p:spPr>
          <a:xfrm>
            <a:off x="180975" y="1270606"/>
            <a:ext cx="8715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참가 안내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온라인 입사 지원기간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온라인 채용관 오픈 후</a:t>
            </a:r>
            <a:r>
              <a:rPr lang="en-US" altLang="ko-KR" sz="1200" dirty="0">
                <a:latin typeface="+mn-ea"/>
              </a:rPr>
              <a:t>(5</a:t>
            </a:r>
            <a:r>
              <a:rPr lang="ko-KR" altLang="en-US" sz="1200" dirty="0">
                <a:latin typeface="+mn-ea"/>
              </a:rPr>
              <a:t>월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일 부터 입사지원 가능</a:t>
            </a:r>
            <a:r>
              <a:rPr lang="en-US" altLang="ko-KR" sz="1200" dirty="0">
                <a:latin typeface="+mn-ea"/>
              </a:rPr>
              <a:t>)~6</a:t>
            </a:r>
            <a:r>
              <a:rPr lang="ko-KR" altLang="en-US" sz="1200" dirty="0">
                <a:latin typeface="+mn-ea"/>
              </a:rPr>
              <a:t>월 </a:t>
            </a:r>
            <a:r>
              <a:rPr lang="en-US" altLang="ko-KR" sz="1200" dirty="0">
                <a:latin typeface="+mn-ea"/>
              </a:rPr>
              <a:t>15</a:t>
            </a:r>
            <a:r>
              <a:rPr lang="ko-KR" altLang="en-US" sz="1200" dirty="0">
                <a:latin typeface="+mn-ea"/>
              </a:rPr>
              <a:t>일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목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홈페이지 </a:t>
            </a:r>
            <a:r>
              <a:rPr lang="en-US" altLang="ko-KR" sz="1200" dirty="0">
                <a:latin typeface="+mn-ea"/>
              </a:rPr>
              <a:t>: </a:t>
            </a:r>
            <a:r>
              <a:rPr lang="en-US" altLang="ko-KR" sz="1200" dirty="0">
                <a:latin typeface="+mn-ea"/>
                <a:hlinkClick r:id="rId2"/>
              </a:rPr>
              <a:t>www.JobPlusArmy.com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접속 후 온라인 입사지원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회원 가입 및 기업별 지원 서류 첨부 필수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참가 세부 안내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C009E-D94F-4A14-B229-0ECA1E2CF7AA}"/>
              </a:ext>
            </a:extLst>
          </p:cNvPr>
          <p:cNvSpPr txBox="1"/>
          <p:nvPr/>
        </p:nvSpPr>
        <p:spPr>
          <a:xfrm>
            <a:off x="180974" y="4342084"/>
            <a:ext cx="887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온라인 입사지원 방법</a:t>
            </a:r>
            <a:endParaRPr lang="en-US" altLang="ko-KR" sz="1200" dirty="0">
              <a:latin typeface="+mn-ea"/>
            </a:endParaRPr>
          </a:p>
          <a:p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● 온라인 입사지원은 채용박람회 참가 기업의 구인 직종에 홈페이지를 통해 온라인으로 지원하는 것입니다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● 온라인 지원자가 등록한 구인기업 요구 이력서 등 각종 취업관련 서류 및 사전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</a:rPr>
              <a:t>셀프면접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영상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</a:rPr>
              <a:t>포토폴리오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등은 해당 기업 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    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인사담당자에게 지속적으로 전달되어 그 결과를 운영사무국에서 개별 안내해 드립니다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● 신청기간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온라인 채용관 오픈 후</a:t>
            </a:r>
            <a:r>
              <a:rPr lang="en-US" altLang="ko-KR" sz="1200" dirty="0">
                <a:latin typeface="+mn-ea"/>
              </a:rPr>
              <a:t>(2024</a:t>
            </a:r>
            <a:r>
              <a:rPr lang="ko-KR" altLang="en-US" sz="1200" dirty="0">
                <a:latin typeface="+mn-ea"/>
              </a:rPr>
              <a:t>년 </a:t>
            </a:r>
            <a:r>
              <a:rPr lang="en-US" altLang="ko-KR" sz="1200" dirty="0">
                <a:latin typeface="+mn-ea"/>
              </a:rPr>
              <a:t>5</a:t>
            </a:r>
            <a:r>
              <a:rPr lang="ko-KR" altLang="en-US" sz="1200" dirty="0">
                <a:latin typeface="+mn-ea"/>
              </a:rPr>
              <a:t>월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일</a:t>
            </a:r>
            <a:r>
              <a:rPr lang="en-US" altLang="ko-KR" sz="1200" dirty="0">
                <a:latin typeface="+mn-ea"/>
              </a:rPr>
              <a:t>~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2024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년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6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월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15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일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목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 18:00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까지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</a:t>
            </a:r>
            <a:endParaRPr lang="ko-KR" altLang="en-US" sz="1200" kern="0" dirty="0">
              <a:solidFill>
                <a:srgbClr val="000000"/>
              </a:solidFill>
              <a:latin typeface="+mn-ea"/>
            </a:endParaRPr>
          </a:p>
          <a:p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● 신청조건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기업별 제출 요건에 해당하는 취업서류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이력서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자기소개서 등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파일 및 사전 셀프 면접 녹화 영상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기타 기업 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    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요구 지원 파일 등을 첨부하여야만 온라인 입사지원이 완료 됩니다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. </a:t>
            </a:r>
          </a:p>
          <a:p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● 기업별 기업정보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채용 직무 및 내용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지원 필요 서류 및 절차 등은 온라인 채용관의 기업 상세 내용을 꼭 확인하시기 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    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바랍니다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●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기타 기업별 궁금한 점이나 문의사항은 기업에게 문의 남기기 버튼을 클릭해서 문의 가능합니다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. (1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주일 소요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</a:t>
            </a:r>
            <a:endParaRPr lang="en-US" altLang="ko-KR" sz="1200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2243C380-3A5E-40BD-93F4-1C08B0031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84738"/>
              </p:ext>
            </p:extLst>
          </p:nvPr>
        </p:nvGraphicFramePr>
        <p:xfrm>
          <a:off x="336557" y="2347824"/>
          <a:ext cx="8404771" cy="1946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참가자격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●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병역판정검사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급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보충역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을 받게 된 자 중 산업기능요원 지원 희망 구직자</a:t>
                      </a:r>
                      <a:endParaRPr lang="en-US" altLang="ko-KR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●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‘제조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생산’ 및 ‘정보처리’ 업종의 병역지정업체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산업체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취업 희망자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참가비용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None/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●</a:t>
                      </a:r>
                      <a:r>
                        <a:rPr lang="en-US" altLang="ko-KR" sz="10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무료 참가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6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참가혜택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None/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●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우수 구인기업의 기업정보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채용정보 제공 및 온라인 입사지원</a:t>
                      </a:r>
                      <a:endParaRPr lang="en-US" altLang="ko-KR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●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전문 컨설턴트의 이력서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자기소개서 온라인 컨설팅 및 화상 면접 컨설팅 서비스 </a:t>
                      </a:r>
                    </a:p>
                    <a:p>
                      <a:pPr latinLnBrk="1">
                        <a:buFontTx/>
                        <a:buNone/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●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주요 직무의 현직 전문가 또는 담당자의 </a:t>
                      </a:r>
                      <a:r>
                        <a:rPr lang="ko-KR" altLang="en-US" sz="10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직무별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취업특강 참가</a:t>
                      </a:r>
                      <a:endParaRPr lang="en-US" altLang="ko-KR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● </a:t>
                      </a:r>
                      <a:r>
                        <a:rPr lang="en-US" altLang="ko-KR" sz="1000" kern="0" spc="-40" dirty="0">
                          <a:solidFill>
                            <a:srgbClr val="000000"/>
                          </a:solidFill>
                          <a:latin typeface="+mn-ea"/>
                        </a:rPr>
                        <a:t>5</a:t>
                      </a: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latin typeface="+mn-ea"/>
                        </a:rPr>
                        <a:t>개 부문 총 </a:t>
                      </a:r>
                      <a:r>
                        <a:rPr lang="en-US" altLang="ko-KR" sz="1000" kern="0" spc="-40" dirty="0">
                          <a:solidFill>
                            <a:srgbClr val="000000"/>
                          </a:solidFill>
                          <a:latin typeface="+mn-ea"/>
                        </a:rPr>
                        <a:t>22</a:t>
                      </a: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latin typeface="+mn-ea"/>
                        </a:rPr>
                        <a:t>개 취업 관련 동영상 무료 스트리밍 서비스 </a:t>
                      </a:r>
                      <a:endParaRPr lang="en-US" altLang="ko-KR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●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입사지원자와 구인기업간 다양한 면접을 위한 기업 및 구직자간 안내 </a:t>
                      </a:r>
                    </a:p>
                    <a:p>
                      <a:pPr latinLnBrk="1">
                        <a:buFontTx/>
                        <a:buNone/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●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strike="noStrike" dirty="0">
                          <a:effectLst/>
                        </a:rPr>
                        <a:t>온라인 입사지원자 대상 추첨</a:t>
                      </a:r>
                      <a:r>
                        <a:rPr lang="en-US" altLang="ko-KR" sz="1000" u="none" strike="noStrike" dirty="0">
                          <a:effectLst/>
                        </a:rPr>
                        <a:t> </a:t>
                      </a:r>
                      <a:r>
                        <a:rPr lang="ko-KR" altLang="en-US" sz="1000" u="none" strike="noStrike" dirty="0">
                          <a:effectLst/>
                        </a:rPr>
                        <a:t>사은품 증정 이벤트 </a:t>
                      </a:r>
                      <a:endParaRPr lang="en-US" altLang="ko-KR" sz="1000" u="none" strike="noStrike" dirty="0">
                        <a:effectLst/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  ※ </a:t>
                      </a:r>
                      <a:r>
                        <a:rPr lang="ko-KR" altLang="en-US" sz="1000" u="none" strike="noStrike" dirty="0">
                          <a:effectLst/>
                        </a:rPr>
                        <a:t>이벤트 내용은 이벤트관에서 별도 공지할 예정입니다</a:t>
                      </a:r>
                      <a:r>
                        <a:rPr lang="en-US" altLang="ko-KR" sz="1000" u="none" strike="noStrike" dirty="0">
                          <a:effectLst/>
                        </a:rPr>
                        <a:t>.</a:t>
                      </a:r>
                    </a:p>
                    <a:p>
                      <a:pPr latinLnBrk="1">
                        <a:buFontTx/>
                        <a:buNone/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●</a:t>
                      </a:r>
                      <a:r>
                        <a:rPr lang="en-US" altLang="ko-KR" sz="1000" u="none" strike="noStrike" dirty="0">
                          <a:effectLst/>
                        </a:rPr>
                        <a:t> </a:t>
                      </a:r>
                      <a:r>
                        <a:rPr lang="ko-KR" altLang="en-US" sz="1000" u="none" strike="noStrike" dirty="0">
                          <a:effectLst/>
                        </a:rPr>
                        <a:t>행사 후 전문 컨설턴트 및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중소벤처기업진흥공단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 err="1"/>
                        <a:t>기업인력애로센터</a:t>
                      </a:r>
                      <a:r>
                        <a:rPr lang="ko-KR" altLang="en-US" sz="1000" dirty="0"/>
                        <a:t> 통한 </a:t>
                      </a:r>
                      <a:r>
                        <a:rPr lang="ko-KR" altLang="en-US" sz="1000" dirty="0" err="1"/>
                        <a:t>사후취업매칭</a:t>
                      </a:r>
                      <a:r>
                        <a:rPr lang="ko-KR" altLang="en-US" sz="1000" dirty="0"/>
                        <a:t> 서비스</a:t>
                      </a:r>
                      <a:endParaRPr lang="en-US" altLang="ko-KR" sz="1000" u="none" strike="noStrike" dirty="0">
                        <a:effectLst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A2F813C4-D385-4A7F-7D3B-9FB05AA88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"/>
            <a:ext cx="9144000" cy="637168"/>
          </a:xfrm>
          <a:prstGeom prst="rect">
            <a:avLst/>
          </a:prstGeom>
        </p:spPr>
      </p:pic>
      <p:sp>
        <p:nvSpPr>
          <p:cNvPr id="11" name="사각형: 둥근 위쪽 모서리 10">
            <a:extLst>
              <a:ext uri="{FF2B5EF4-FFF2-40B4-BE49-F238E27FC236}">
                <a16:creationId xmlns:a16="http://schemas.microsoft.com/office/drawing/2014/main" id="{48BF2CA1-15F6-CCB1-6306-B74373EB79F4}"/>
              </a:ext>
            </a:extLst>
          </p:cNvPr>
          <p:cNvSpPr/>
          <p:nvPr/>
        </p:nvSpPr>
        <p:spPr>
          <a:xfrm rot="5400000">
            <a:off x="702885" y="-595593"/>
            <a:ext cx="431422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60B5FEB-CD62-E765-BC17-7193942CC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0" y="214108"/>
            <a:ext cx="596547" cy="23208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954632F-F383-2123-765A-3C961E533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0" y="230440"/>
            <a:ext cx="565601" cy="199422"/>
          </a:xfrm>
          <a:prstGeom prst="rect">
            <a:avLst/>
          </a:prstGeom>
        </p:spPr>
      </p:pic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9A5ADA6D-FE73-FEC7-3FA1-75A2EE9ADB11}"/>
              </a:ext>
            </a:extLst>
          </p:cNvPr>
          <p:cNvSpPr/>
          <p:nvPr/>
        </p:nvSpPr>
        <p:spPr>
          <a:xfrm rot="16200000">
            <a:off x="7712708" y="-892578"/>
            <a:ext cx="446555" cy="241602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5647340-3C91-7FCF-8ECB-63C8815C26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14" y="43623"/>
            <a:ext cx="1837192" cy="44655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8506165-A863-BBA0-9FC4-A5F4495C7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7532"/>
            <a:ext cx="9144000" cy="270468"/>
          </a:xfrm>
          <a:prstGeom prst="rect">
            <a:avLst/>
          </a:prstGeom>
        </p:spPr>
      </p:pic>
      <p:sp>
        <p:nvSpPr>
          <p:cNvPr id="21" name="슬라이드 번호 개체 틀 7">
            <a:extLst>
              <a:ext uri="{FF2B5EF4-FFF2-40B4-BE49-F238E27FC236}">
                <a16:creationId xmlns:a16="http://schemas.microsoft.com/office/drawing/2014/main" id="{D396AD27-3533-CB4E-5F96-D7F21580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7030A0"/>
                </a:solidFill>
              </a:rPr>
              <a:t>4</a:t>
            </a:fld>
            <a:endParaRPr lang="ko-KR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3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86CDE0D-C7A8-4201-8F16-BC91AD526A93}"/>
              </a:ext>
            </a:extLst>
          </p:cNvPr>
          <p:cNvSpPr/>
          <p:nvPr/>
        </p:nvSpPr>
        <p:spPr>
          <a:xfrm>
            <a:off x="180975" y="791519"/>
            <a:ext cx="3333750" cy="34171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/>
              <a:t>구직자 참가방법</a:t>
            </a:r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C9B42-937C-4482-A7B5-D9B288B9935E}"/>
              </a:ext>
            </a:extLst>
          </p:cNvPr>
          <p:cNvSpPr txBox="1"/>
          <p:nvPr/>
        </p:nvSpPr>
        <p:spPr>
          <a:xfrm>
            <a:off x="180975" y="1270606"/>
            <a:ext cx="871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2.</a:t>
            </a:r>
            <a:r>
              <a:rPr lang="ko-KR" altLang="en-US" sz="1400" dirty="0">
                <a:latin typeface="+mn-ea"/>
              </a:rPr>
              <a:t> 온라인 </a:t>
            </a:r>
            <a:r>
              <a:rPr lang="ko-KR" altLang="en-US" sz="1400"/>
              <a:t>박람회 전체 진행 </a:t>
            </a:r>
            <a:r>
              <a:rPr lang="ko-KR" altLang="en-US" sz="1400" dirty="0"/>
              <a:t>일정</a:t>
            </a:r>
            <a:endParaRPr lang="ko-KR" altLang="en-US" sz="1200" dirty="0">
              <a:latin typeface="+mn-ea"/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99DD5E17-9F73-47BC-B0DE-CB0E4323B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50948"/>
              </p:ext>
            </p:extLst>
          </p:nvPr>
        </p:nvGraphicFramePr>
        <p:xfrm>
          <a:off x="336557" y="1704369"/>
          <a:ext cx="8404770" cy="2512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8835">
                  <a:extLst>
                    <a:ext uri="{9D8B030D-6E8A-4147-A177-3AD203B41FA5}">
                      <a16:colId xmlns:a16="http://schemas.microsoft.com/office/drawing/2014/main" val="1200747374"/>
                    </a:ext>
                  </a:extLst>
                </a:gridCol>
                <a:gridCol w="3509746">
                  <a:extLst>
                    <a:ext uri="{9D8B030D-6E8A-4147-A177-3AD203B41FA5}">
                      <a16:colId xmlns:a16="http://schemas.microsoft.com/office/drawing/2014/main" val="2718418474"/>
                    </a:ext>
                  </a:extLst>
                </a:gridCol>
                <a:gridCol w="3236189">
                  <a:extLst>
                    <a:ext uri="{9D8B030D-6E8A-4147-A177-3AD203B41FA5}">
                      <a16:colId xmlns:a16="http://schemas.microsoft.com/office/drawing/2014/main" val="4128181587"/>
                    </a:ext>
                  </a:extLst>
                </a:gridCol>
              </a:tblGrid>
              <a:tr h="15927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22007"/>
                  </a:ext>
                </a:extLst>
              </a:tr>
              <a:tr h="6090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온라인 채용관</a:t>
                      </a:r>
                      <a:br>
                        <a:rPr lang="ko-KR" altLang="en-US" sz="10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5.2.(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)~6.14.(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●</a:t>
                      </a:r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참가 구인 기업의 기업정보 및 채용공고 오픈</a:t>
                      </a:r>
                      <a:b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●</a:t>
                      </a:r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기업별 </a:t>
                      </a:r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Q&amp;A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게시판 오픈</a:t>
                      </a:r>
                      <a:endParaRPr lang="en-US" altLang="ko-KR" sz="10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●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온라인 입사지원 실시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●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첨부 지원서류 및 사전 셀프 면접 영상 내용 </a:t>
                      </a:r>
                      <a:endParaRPr lang="en-US" altLang="ko-KR" sz="10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등 기업 요구 지원 첨부 파일은 공고 내용을 </a:t>
                      </a:r>
                      <a:endParaRPr lang="en-US" altLang="ko-KR" sz="10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반드시 확인</a:t>
                      </a:r>
                      <a:endParaRPr lang="en-US" altLang="ko-KR" sz="10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●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Q&amp;A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게시판을 통해 기업별 사전 문의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804379"/>
                  </a:ext>
                </a:extLst>
              </a:tr>
              <a:tr h="6090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온라인 취업서류 클리닉</a:t>
                      </a:r>
                      <a:endParaRPr lang="en-US" altLang="ko-KR" sz="1000" b="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및 사전 매칭 신청</a:t>
                      </a:r>
                      <a:br>
                        <a:rPr lang="ko-KR" altLang="en-US" sz="10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5.2.(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)~6.14.(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※</a:t>
                      </a:r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이후 지속 운영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●</a:t>
                      </a:r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전문 컨설턴트에게 받는 온라인 이력서</a:t>
                      </a:r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자기소개서 </a:t>
                      </a:r>
                      <a:endParaRPr lang="en-US" altLang="ko-KR" sz="10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클리닉</a:t>
                      </a:r>
                      <a:endParaRPr lang="en-US" altLang="ko-KR" sz="10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●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 나에게 맞는 참가 구인기업 추천 받기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●</a:t>
                      </a:r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회원 가입 후 이력서</a:t>
                      </a:r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자기소개서 첨부와 함께 신청 </a:t>
                      </a:r>
                      <a:endParaRPr lang="en-US" altLang="ko-KR" sz="10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     (3~5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일 기간 소요</a:t>
                      </a:r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841663"/>
                  </a:ext>
                </a:extLst>
              </a:tr>
              <a:tr h="797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온라인 직무 멘토링</a:t>
                      </a:r>
                      <a:endParaRPr lang="en-US" altLang="ko-KR" sz="1000" b="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05.29.(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1000" b="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06.05.(</a:t>
                      </a: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000" b="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1000" b="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06.12.(</a:t>
                      </a: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000" b="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●</a:t>
                      </a:r>
                      <a:r>
                        <a:rPr lang="en-US" altLang="ko-KR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Zoom 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프로그램을 통한 라이브 </a:t>
                      </a:r>
                      <a:r>
                        <a:rPr lang="ko-KR" altLang="en-US" sz="1000" u="none" strike="noStrike" kern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직무별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취업특강</a:t>
                      </a:r>
                      <a:endParaRPr lang="en-US" altLang="ko-KR" sz="1000" u="none" strike="noStrike" kern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●</a:t>
                      </a: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진행 일시 </a:t>
                      </a:r>
                      <a:endParaRPr lang="en-US" altLang="ko-KR" sz="1000" u="none" strike="noStrike" kern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· 5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14:00~15:30-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</a:t>
                      </a: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생산 직무 분야</a:t>
                      </a:r>
                      <a:endParaRPr lang="en-US" altLang="ko-KR" sz="1000" u="none" strike="noStrike" kern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· 6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05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14:00~15:30-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정보처리직무 분야</a:t>
                      </a:r>
                      <a:endParaRPr lang="en-US" altLang="ko-KR" sz="1000" u="none" strike="noStrike" kern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· 6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13:00~14:30-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</a:t>
                      </a:r>
                      <a:r>
                        <a:rPr lang="en-US" altLang="ko-KR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u="none" strike="noStrike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전자 직무 분야</a:t>
                      </a:r>
                      <a:endParaRPr lang="en-US" altLang="ko-KR" sz="1000" u="none" strike="noStrike" kern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●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사전 신청자 접속 링크 개별 발송 및 안내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740933"/>
                  </a:ext>
                </a:extLst>
              </a:tr>
              <a:tr h="309188"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무료 취업 동영상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5.2.(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)~6.14.(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●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-40" dirty="0">
                          <a:solidFill>
                            <a:srgbClr val="000000"/>
                          </a:solidFill>
                          <a:latin typeface="+mn-ea"/>
                        </a:rPr>
                        <a:t>5</a:t>
                      </a: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latin typeface="+mn-ea"/>
                        </a:rPr>
                        <a:t>개 부문 총 </a:t>
                      </a:r>
                      <a:r>
                        <a:rPr lang="en-US" altLang="ko-KR" sz="1000" kern="0" spc="-40" dirty="0">
                          <a:solidFill>
                            <a:srgbClr val="000000"/>
                          </a:solidFill>
                          <a:latin typeface="+mn-ea"/>
                        </a:rPr>
                        <a:t>22</a:t>
                      </a: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latin typeface="+mn-ea"/>
                        </a:rPr>
                        <a:t>개 취업 관련 동영상 무료 스트리밍 서비스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●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별도 절차 없이 무료 스트리밍 서비스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928203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9FE010E2-B234-2C7C-03F0-2713D6770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"/>
            <a:ext cx="9144000" cy="637168"/>
          </a:xfrm>
          <a:prstGeom prst="rect">
            <a:avLst/>
          </a:prstGeom>
        </p:spPr>
      </p:pic>
      <p:sp>
        <p:nvSpPr>
          <p:cNvPr id="11" name="사각형: 둥근 위쪽 모서리 10">
            <a:extLst>
              <a:ext uri="{FF2B5EF4-FFF2-40B4-BE49-F238E27FC236}">
                <a16:creationId xmlns:a16="http://schemas.microsoft.com/office/drawing/2014/main" id="{09171F6B-10D6-DBF3-E81A-710A35703DEA}"/>
              </a:ext>
            </a:extLst>
          </p:cNvPr>
          <p:cNvSpPr/>
          <p:nvPr/>
        </p:nvSpPr>
        <p:spPr>
          <a:xfrm rot="5400000">
            <a:off x="702885" y="-595593"/>
            <a:ext cx="431422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2EABB65-462F-CC11-3B6C-2BE22411E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0" y="214108"/>
            <a:ext cx="596547" cy="23208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8EFB246-2D97-82F1-2358-5551FA25C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0" y="230440"/>
            <a:ext cx="565601" cy="199422"/>
          </a:xfrm>
          <a:prstGeom prst="rect">
            <a:avLst/>
          </a:prstGeom>
        </p:spPr>
      </p:pic>
      <p:sp>
        <p:nvSpPr>
          <p:cNvPr id="16" name="사각형: 둥근 위쪽 모서리 15">
            <a:extLst>
              <a:ext uri="{FF2B5EF4-FFF2-40B4-BE49-F238E27FC236}">
                <a16:creationId xmlns:a16="http://schemas.microsoft.com/office/drawing/2014/main" id="{93C9DAE4-DEB9-5F0A-AD11-A55412073250}"/>
              </a:ext>
            </a:extLst>
          </p:cNvPr>
          <p:cNvSpPr/>
          <p:nvPr/>
        </p:nvSpPr>
        <p:spPr>
          <a:xfrm rot="16200000">
            <a:off x="7712708" y="-892578"/>
            <a:ext cx="446555" cy="241602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0CE4C6F-8A5A-0F15-0F7A-48A8ECDE0C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14" y="43623"/>
            <a:ext cx="1837192" cy="44655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B4BF501-F8DE-C966-A37D-5258B85F0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7532"/>
            <a:ext cx="9144000" cy="270468"/>
          </a:xfrm>
          <a:prstGeom prst="rect">
            <a:avLst/>
          </a:prstGeom>
        </p:spPr>
      </p:pic>
      <p:sp>
        <p:nvSpPr>
          <p:cNvPr id="24" name="슬라이드 번호 개체 틀 7">
            <a:extLst>
              <a:ext uri="{FF2B5EF4-FFF2-40B4-BE49-F238E27FC236}">
                <a16:creationId xmlns:a16="http://schemas.microsoft.com/office/drawing/2014/main" id="{431903CA-0285-D39C-A210-2860A38D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7030A0"/>
                </a:solidFill>
              </a:rPr>
              <a:t>5</a:t>
            </a:fld>
            <a:endParaRPr lang="ko-KR" altLang="en-US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355B71-2631-7F59-D349-9D43F8A41FE6}"/>
              </a:ext>
            </a:extLst>
          </p:cNvPr>
          <p:cNvSpPr txBox="1"/>
          <p:nvPr/>
        </p:nvSpPr>
        <p:spPr>
          <a:xfrm>
            <a:off x="180975" y="4252191"/>
            <a:ext cx="896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3.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/>
              <a:t>온라인 취업서류 컨설팅 및 </a:t>
            </a:r>
            <a:r>
              <a:rPr lang="ko-KR" altLang="en-US" sz="1400" dirty="0" err="1"/>
              <a:t>사전매칭</a:t>
            </a:r>
            <a:r>
              <a:rPr lang="ko-KR" altLang="en-US" sz="1400" dirty="0"/>
              <a:t> 진행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DE106A2-B231-3FB0-3FB2-A4D067F65041}"/>
              </a:ext>
            </a:extLst>
          </p:cNvPr>
          <p:cNvGrpSpPr/>
          <p:nvPr/>
        </p:nvGrpSpPr>
        <p:grpSpPr>
          <a:xfrm>
            <a:off x="319745" y="4570474"/>
            <a:ext cx="8504510" cy="770674"/>
            <a:chOff x="2123727" y="3861048"/>
            <a:chExt cx="6192689" cy="792088"/>
          </a:xfrm>
        </p:grpSpPr>
        <p:sp>
          <p:nvSpPr>
            <p:cNvPr id="27" name="모서리가 둥근 직사각형 33">
              <a:extLst>
                <a:ext uri="{FF2B5EF4-FFF2-40B4-BE49-F238E27FC236}">
                  <a16:creationId xmlns:a16="http://schemas.microsoft.com/office/drawing/2014/main" id="{C2FA37B3-F980-FC6F-6C0E-7721D615D315}"/>
                </a:ext>
              </a:extLst>
            </p:cNvPr>
            <p:cNvSpPr/>
            <p:nvPr/>
          </p:nvSpPr>
          <p:spPr>
            <a:xfrm>
              <a:off x="2123727" y="3861048"/>
              <a:ext cx="1008113" cy="79208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28" name="모서리가 둥근 직사각형 34">
              <a:extLst>
                <a:ext uri="{FF2B5EF4-FFF2-40B4-BE49-F238E27FC236}">
                  <a16:creationId xmlns:a16="http://schemas.microsoft.com/office/drawing/2014/main" id="{592F88D9-8376-487C-20A5-5B771DCB51FA}"/>
                </a:ext>
              </a:extLst>
            </p:cNvPr>
            <p:cNvSpPr/>
            <p:nvPr/>
          </p:nvSpPr>
          <p:spPr>
            <a:xfrm>
              <a:off x="3419872" y="3861048"/>
              <a:ext cx="1008112" cy="79208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29" name="모서리가 둥근 직사각형 37">
              <a:extLst>
                <a:ext uri="{FF2B5EF4-FFF2-40B4-BE49-F238E27FC236}">
                  <a16:creationId xmlns:a16="http://schemas.microsoft.com/office/drawing/2014/main" id="{240A0F14-8F9F-D504-2ECE-5E4B27251367}"/>
                </a:ext>
              </a:extLst>
            </p:cNvPr>
            <p:cNvSpPr/>
            <p:nvPr/>
          </p:nvSpPr>
          <p:spPr>
            <a:xfrm>
              <a:off x="4716016" y="3861048"/>
              <a:ext cx="1008112" cy="79208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30" name="모서리가 둥근 직사각형 39">
              <a:extLst>
                <a:ext uri="{FF2B5EF4-FFF2-40B4-BE49-F238E27FC236}">
                  <a16:creationId xmlns:a16="http://schemas.microsoft.com/office/drawing/2014/main" id="{6BDDD5CF-97EF-0997-635D-9F363D98DB74}"/>
                </a:ext>
              </a:extLst>
            </p:cNvPr>
            <p:cNvSpPr/>
            <p:nvPr/>
          </p:nvSpPr>
          <p:spPr>
            <a:xfrm>
              <a:off x="6012160" y="3861048"/>
              <a:ext cx="1008112" cy="79208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46602595-DAD7-9560-B79A-0558DDBB8B73}"/>
                </a:ext>
              </a:extLst>
            </p:cNvPr>
            <p:cNvSpPr/>
            <p:nvPr/>
          </p:nvSpPr>
          <p:spPr>
            <a:xfrm rot="5400000">
              <a:off x="2951820" y="4185084"/>
              <a:ext cx="648072" cy="14401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C6B76E2E-EAC1-2C9E-6FD5-888C4793013D}"/>
                </a:ext>
              </a:extLst>
            </p:cNvPr>
            <p:cNvSpPr/>
            <p:nvPr/>
          </p:nvSpPr>
          <p:spPr>
            <a:xfrm rot="5400000">
              <a:off x="4247964" y="4185084"/>
              <a:ext cx="648072" cy="14401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4272DC2C-8FFA-A808-1568-41BE6EB14379}"/>
                </a:ext>
              </a:extLst>
            </p:cNvPr>
            <p:cNvSpPr/>
            <p:nvPr/>
          </p:nvSpPr>
          <p:spPr>
            <a:xfrm rot="5400000">
              <a:off x="5544108" y="4185084"/>
              <a:ext cx="648072" cy="14401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모서리가 둥근 직사각형 59">
              <a:extLst>
                <a:ext uri="{FF2B5EF4-FFF2-40B4-BE49-F238E27FC236}">
                  <a16:creationId xmlns:a16="http://schemas.microsoft.com/office/drawing/2014/main" id="{BFF78508-4FED-4FDD-6FAB-A2C2771F7B84}"/>
                </a:ext>
              </a:extLst>
            </p:cNvPr>
            <p:cNvSpPr/>
            <p:nvPr/>
          </p:nvSpPr>
          <p:spPr>
            <a:xfrm>
              <a:off x="7308304" y="3861048"/>
              <a:ext cx="1008112" cy="79208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D74C8A0B-3E75-F2A2-2497-4A18C6E25180}"/>
                </a:ext>
              </a:extLst>
            </p:cNvPr>
            <p:cNvSpPr/>
            <p:nvPr/>
          </p:nvSpPr>
          <p:spPr>
            <a:xfrm rot="5400000">
              <a:off x="6840252" y="4185084"/>
              <a:ext cx="648072" cy="14401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36" name="그림 35" descr="그리기이(가) 표시된 사진&#10;&#10;자동 생성된 설명">
            <a:extLst>
              <a:ext uri="{FF2B5EF4-FFF2-40B4-BE49-F238E27FC236}">
                <a16:creationId xmlns:a16="http://schemas.microsoft.com/office/drawing/2014/main" id="{375C654F-28B0-D4E8-BBE4-6A456CD170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1"/>
          <a:stretch/>
        </p:blipFill>
        <p:spPr>
          <a:xfrm>
            <a:off x="7510332" y="4664105"/>
            <a:ext cx="589439" cy="59745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0D810F3-D969-2A2C-6D6D-084361BDB9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99" y="4632578"/>
            <a:ext cx="535362" cy="628976"/>
          </a:xfrm>
          <a:prstGeom prst="rect">
            <a:avLst/>
          </a:prstGeom>
        </p:spPr>
      </p:pic>
      <p:pic>
        <p:nvPicPr>
          <p:cNvPr id="38" name="그림 37" descr="시계이(가) 표시된 사진&#10;&#10;자동 생성된 설명">
            <a:extLst>
              <a:ext uri="{FF2B5EF4-FFF2-40B4-BE49-F238E27FC236}">
                <a16:creationId xmlns:a16="http://schemas.microsoft.com/office/drawing/2014/main" id="{07D84414-D694-F1EC-3219-BAA6656C42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3" t="29919" r="33180" b="30117"/>
          <a:stretch/>
        </p:blipFill>
        <p:spPr>
          <a:xfrm>
            <a:off x="2203194" y="4603506"/>
            <a:ext cx="494935" cy="705110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6615F91B-4E63-8195-9585-793B2F096B9F}"/>
              </a:ext>
            </a:extLst>
          </p:cNvPr>
          <p:cNvGrpSpPr/>
          <p:nvPr/>
        </p:nvGrpSpPr>
        <p:grpSpPr>
          <a:xfrm>
            <a:off x="5738965" y="4655204"/>
            <a:ext cx="503214" cy="560065"/>
            <a:chOff x="5864420" y="3966610"/>
            <a:chExt cx="677595" cy="641903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0B7099EE-A111-D5EB-4396-867D46C7F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28802" r="19612" b="28397"/>
            <a:stretch/>
          </p:blipFill>
          <p:spPr>
            <a:xfrm>
              <a:off x="6012016" y="4235956"/>
              <a:ext cx="529999" cy="372557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AF75191C-8F04-A73E-DF8C-DD98E081F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5"/>
            <a:stretch/>
          </p:blipFill>
          <p:spPr>
            <a:xfrm rot="10800000" flipH="1">
              <a:off x="5864420" y="3966610"/>
              <a:ext cx="374797" cy="394616"/>
            </a:xfrm>
            <a:prstGeom prst="rect">
              <a:avLst/>
            </a:prstGeom>
          </p:spPr>
        </p:pic>
      </p:grpSp>
      <p:pic>
        <p:nvPicPr>
          <p:cNvPr id="42" name="그림 41">
            <a:extLst>
              <a:ext uri="{FF2B5EF4-FFF2-40B4-BE49-F238E27FC236}">
                <a16:creationId xmlns:a16="http://schemas.microsoft.com/office/drawing/2014/main" id="{99BE6959-ED0E-A79C-8599-9FE8830B4A0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>
          <a:xfrm>
            <a:off x="401602" y="4645819"/>
            <a:ext cx="527200" cy="607865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8FC62B6C-1DFB-C2A2-9ADD-7566D06D1049}"/>
              </a:ext>
            </a:extLst>
          </p:cNvPr>
          <p:cNvSpPr/>
          <p:nvPr/>
        </p:nvSpPr>
        <p:spPr>
          <a:xfrm>
            <a:off x="923218" y="4800571"/>
            <a:ext cx="780983" cy="307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회원 가입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4C7DD9A-C7A9-7832-E6EB-58E918612D99}"/>
              </a:ext>
            </a:extLst>
          </p:cNvPr>
          <p:cNvSpPr/>
          <p:nvPr/>
        </p:nvSpPr>
        <p:spPr>
          <a:xfrm>
            <a:off x="2651678" y="4622655"/>
            <a:ext cx="889987" cy="70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이력서</a:t>
            </a:r>
            <a:r>
              <a:rPr lang="en-US" altLang="ko-KR" sz="1100" b="1" dirty="0">
                <a:solidFill>
                  <a:schemeClr val="tx2"/>
                </a:solidFill>
              </a:rPr>
              <a:t>/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자기소개서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등록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C333FE8C-C616-E936-E4E3-78DC38240811}"/>
              </a:ext>
            </a:extLst>
          </p:cNvPr>
          <p:cNvSpPr/>
          <p:nvPr/>
        </p:nvSpPr>
        <p:spPr>
          <a:xfrm>
            <a:off x="4354381" y="4614235"/>
            <a:ext cx="950902" cy="70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전문 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컨설턴트의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클리닉</a:t>
            </a:r>
            <a:r>
              <a:rPr lang="en-US" altLang="ko-KR" sz="1100" b="1" dirty="0">
                <a:solidFill>
                  <a:schemeClr val="tx2"/>
                </a:solidFill>
              </a:rPr>
              <a:t>/</a:t>
            </a:r>
            <a:r>
              <a:rPr lang="ko-KR" altLang="en-US" sz="1100" b="1" dirty="0">
                <a:solidFill>
                  <a:schemeClr val="tx2"/>
                </a:solidFill>
              </a:rPr>
              <a:t>매칭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7760386-98E1-3E88-6756-95871BEF4D4B}"/>
              </a:ext>
            </a:extLst>
          </p:cNvPr>
          <p:cNvSpPr/>
          <p:nvPr/>
        </p:nvSpPr>
        <p:spPr>
          <a:xfrm>
            <a:off x="6192727" y="4614235"/>
            <a:ext cx="922047" cy="70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클리닉 파일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송부 및 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매칭 안내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ED40F9E-2F88-80F7-2D7E-88FD3422DDAB}"/>
              </a:ext>
            </a:extLst>
          </p:cNvPr>
          <p:cNvSpPr/>
          <p:nvPr/>
        </p:nvSpPr>
        <p:spPr>
          <a:xfrm>
            <a:off x="8028845" y="4603506"/>
            <a:ext cx="809838" cy="70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온라인 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입사지원</a:t>
            </a:r>
            <a:r>
              <a:rPr lang="en-US" altLang="ko-KR" sz="1100" b="1" dirty="0">
                <a:solidFill>
                  <a:schemeClr val="tx2"/>
                </a:solidFill>
              </a:rPr>
              <a:t>/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면접 진행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E56F23-C2FD-B74A-E7DA-2E525EB9AB73}"/>
              </a:ext>
            </a:extLst>
          </p:cNvPr>
          <p:cNvSpPr txBox="1"/>
          <p:nvPr/>
        </p:nvSpPr>
        <p:spPr>
          <a:xfrm>
            <a:off x="180974" y="5363664"/>
            <a:ext cx="896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4. </a:t>
            </a:r>
            <a:r>
              <a:rPr lang="ko-KR" altLang="en-US" sz="1400" dirty="0"/>
              <a:t>온라인 취업특강 진행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6C118A5D-7D5C-93BE-D8E2-5DFB584B11F4}"/>
              </a:ext>
            </a:extLst>
          </p:cNvPr>
          <p:cNvGrpSpPr/>
          <p:nvPr/>
        </p:nvGrpSpPr>
        <p:grpSpPr>
          <a:xfrm>
            <a:off x="334173" y="5686252"/>
            <a:ext cx="8504510" cy="770674"/>
            <a:chOff x="2123727" y="3861048"/>
            <a:chExt cx="6192689" cy="792088"/>
          </a:xfrm>
        </p:grpSpPr>
        <p:sp>
          <p:nvSpPr>
            <p:cNvPr id="50" name="모서리가 둥근 직사각형 33">
              <a:extLst>
                <a:ext uri="{FF2B5EF4-FFF2-40B4-BE49-F238E27FC236}">
                  <a16:creationId xmlns:a16="http://schemas.microsoft.com/office/drawing/2014/main" id="{BCABCBDE-3098-4AC5-9D2D-9BFEE9FB9E3D}"/>
                </a:ext>
              </a:extLst>
            </p:cNvPr>
            <p:cNvSpPr/>
            <p:nvPr/>
          </p:nvSpPr>
          <p:spPr>
            <a:xfrm>
              <a:off x="2123727" y="3861048"/>
              <a:ext cx="1008113" cy="79208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51" name="모서리가 둥근 직사각형 34">
              <a:extLst>
                <a:ext uri="{FF2B5EF4-FFF2-40B4-BE49-F238E27FC236}">
                  <a16:creationId xmlns:a16="http://schemas.microsoft.com/office/drawing/2014/main" id="{042DB94E-6D6F-2671-09B9-65FB1A683AFC}"/>
                </a:ext>
              </a:extLst>
            </p:cNvPr>
            <p:cNvSpPr/>
            <p:nvPr/>
          </p:nvSpPr>
          <p:spPr>
            <a:xfrm>
              <a:off x="3419872" y="3861048"/>
              <a:ext cx="1008112" cy="79208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52" name="모서리가 둥근 직사각형 37">
              <a:extLst>
                <a:ext uri="{FF2B5EF4-FFF2-40B4-BE49-F238E27FC236}">
                  <a16:creationId xmlns:a16="http://schemas.microsoft.com/office/drawing/2014/main" id="{8BE54D86-11E7-BAFF-DF7A-C1C64FF51EFD}"/>
                </a:ext>
              </a:extLst>
            </p:cNvPr>
            <p:cNvSpPr/>
            <p:nvPr/>
          </p:nvSpPr>
          <p:spPr>
            <a:xfrm>
              <a:off x="4716016" y="3861048"/>
              <a:ext cx="1008112" cy="79208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54" name="모서리가 둥근 직사각형 39">
              <a:extLst>
                <a:ext uri="{FF2B5EF4-FFF2-40B4-BE49-F238E27FC236}">
                  <a16:creationId xmlns:a16="http://schemas.microsoft.com/office/drawing/2014/main" id="{0626E663-CBE4-52CD-A902-0B43C6A49B5A}"/>
                </a:ext>
              </a:extLst>
            </p:cNvPr>
            <p:cNvSpPr/>
            <p:nvPr/>
          </p:nvSpPr>
          <p:spPr>
            <a:xfrm>
              <a:off x="6012160" y="3861048"/>
              <a:ext cx="1008112" cy="79208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56" name="이등변 삼각형 55">
              <a:extLst>
                <a:ext uri="{FF2B5EF4-FFF2-40B4-BE49-F238E27FC236}">
                  <a16:creationId xmlns:a16="http://schemas.microsoft.com/office/drawing/2014/main" id="{D1317B6A-2C1E-6497-3E25-91BA12E3B4F9}"/>
                </a:ext>
              </a:extLst>
            </p:cNvPr>
            <p:cNvSpPr/>
            <p:nvPr/>
          </p:nvSpPr>
          <p:spPr>
            <a:xfrm rot="5400000">
              <a:off x="2951820" y="4185084"/>
              <a:ext cx="648072" cy="14401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CCD9E654-4A07-616A-23EC-B2CDEA881CB5}"/>
                </a:ext>
              </a:extLst>
            </p:cNvPr>
            <p:cNvSpPr/>
            <p:nvPr/>
          </p:nvSpPr>
          <p:spPr>
            <a:xfrm rot="5400000">
              <a:off x="4247964" y="4185084"/>
              <a:ext cx="648072" cy="14401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이등변 삼각형 57">
              <a:extLst>
                <a:ext uri="{FF2B5EF4-FFF2-40B4-BE49-F238E27FC236}">
                  <a16:creationId xmlns:a16="http://schemas.microsoft.com/office/drawing/2014/main" id="{70F605A2-B36D-6D4E-4D42-91631E8F1628}"/>
                </a:ext>
              </a:extLst>
            </p:cNvPr>
            <p:cNvSpPr/>
            <p:nvPr/>
          </p:nvSpPr>
          <p:spPr>
            <a:xfrm rot="5400000">
              <a:off x="5544108" y="4185084"/>
              <a:ext cx="648072" cy="14401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모서리가 둥근 직사각형 59">
              <a:extLst>
                <a:ext uri="{FF2B5EF4-FFF2-40B4-BE49-F238E27FC236}">
                  <a16:creationId xmlns:a16="http://schemas.microsoft.com/office/drawing/2014/main" id="{F932D9CE-D272-6D85-9867-5BA3DAE00B9C}"/>
                </a:ext>
              </a:extLst>
            </p:cNvPr>
            <p:cNvSpPr/>
            <p:nvPr/>
          </p:nvSpPr>
          <p:spPr>
            <a:xfrm>
              <a:off x="7308304" y="3861048"/>
              <a:ext cx="1008112" cy="79208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60" name="이등변 삼각형 59">
              <a:extLst>
                <a:ext uri="{FF2B5EF4-FFF2-40B4-BE49-F238E27FC236}">
                  <a16:creationId xmlns:a16="http://schemas.microsoft.com/office/drawing/2014/main" id="{87329F06-85B5-94AE-70DC-6823FDDFE000}"/>
                </a:ext>
              </a:extLst>
            </p:cNvPr>
            <p:cNvSpPr/>
            <p:nvPr/>
          </p:nvSpPr>
          <p:spPr>
            <a:xfrm rot="5400000">
              <a:off x="6840252" y="4185084"/>
              <a:ext cx="648072" cy="14401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61" name="그림 60">
            <a:extLst>
              <a:ext uri="{FF2B5EF4-FFF2-40B4-BE49-F238E27FC236}">
                <a16:creationId xmlns:a16="http://schemas.microsoft.com/office/drawing/2014/main" id="{9538D31F-EB3C-597A-4097-5708443E155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>
          <a:xfrm>
            <a:off x="416030" y="5771453"/>
            <a:ext cx="527200" cy="607865"/>
          </a:xfrm>
          <a:prstGeom prst="rect">
            <a:avLst/>
          </a:prstGeom>
        </p:spPr>
      </p:pic>
      <p:sp>
        <p:nvSpPr>
          <p:cNvPr id="62" name="직사각형 61">
            <a:extLst>
              <a:ext uri="{FF2B5EF4-FFF2-40B4-BE49-F238E27FC236}">
                <a16:creationId xmlns:a16="http://schemas.microsoft.com/office/drawing/2014/main" id="{D9569528-A93E-3812-352A-C66ED70D4998}"/>
              </a:ext>
            </a:extLst>
          </p:cNvPr>
          <p:cNvSpPr/>
          <p:nvPr/>
        </p:nvSpPr>
        <p:spPr>
          <a:xfrm>
            <a:off x="937646" y="5926205"/>
            <a:ext cx="780983" cy="307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회원 가입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721963C4-7A0F-F89B-B83A-B67821972117}"/>
              </a:ext>
            </a:extLst>
          </p:cNvPr>
          <p:cNvSpPr/>
          <p:nvPr/>
        </p:nvSpPr>
        <p:spPr>
          <a:xfrm>
            <a:off x="2582964" y="5748289"/>
            <a:ext cx="92204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희망 일시의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온라인 취업</a:t>
            </a:r>
            <a:endParaRPr lang="en-US" altLang="ko-KR" sz="1100" b="1" dirty="0">
              <a:solidFill>
                <a:schemeClr val="tx2"/>
              </a:solidFill>
            </a:endParaRP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특강 검색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7C000F40-D4FB-38F9-2DA8-A5EC3B046C1C}"/>
              </a:ext>
            </a:extLst>
          </p:cNvPr>
          <p:cNvSpPr/>
          <p:nvPr/>
        </p:nvSpPr>
        <p:spPr>
          <a:xfrm>
            <a:off x="4437739" y="5739869"/>
            <a:ext cx="81304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온라인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취업특강</a:t>
            </a:r>
            <a:endParaRPr lang="en-US" altLang="ko-KR" sz="1100" b="1" dirty="0">
              <a:solidFill>
                <a:schemeClr val="tx2"/>
              </a:solidFill>
            </a:endParaRP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사전 신청 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E929D220-AFE8-EA6F-B812-1B986BBB4A69}"/>
              </a:ext>
            </a:extLst>
          </p:cNvPr>
          <p:cNvSpPr/>
          <p:nvPr/>
        </p:nvSpPr>
        <p:spPr>
          <a:xfrm>
            <a:off x="6293717" y="5739869"/>
            <a:ext cx="748923" cy="70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tx2"/>
                </a:solidFill>
              </a:rPr>
              <a:t>Zoom 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접속링크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발송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4A214EBA-31B8-B977-16CF-391E122431E4}"/>
              </a:ext>
            </a:extLst>
          </p:cNvPr>
          <p:cNvSpPr/>
          <p:nvPr/>
        </p:nvSpPr>
        <p:spPr>
          <a:xfrm>
            <a:off x="8032052" y="5729140"/>
            <a:ext cx="83227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tx2"/>
                </a:solidFill>
              </a:rPr>
              <a:t>Zoom </a:t>
            </a:r>
            <a:r>
              <a:rPr lang="ko-KR" altLang="en-US" sz="1100" b="1" dirty="0">
                <a:solidFill>
                  <a:schemeClr val="tx2"/>
                </a:solidFill>
              </a:rPr>
              <a:t>접속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및 온라인</a:t>
            </a:r>
          </a:p>
          <a:p>
            <a:pPr algn="ctr"/>
            <a:r>
              <a:rPr lang="ko-KR" altLang="en-US" sz="1100" b="1" dirty="0">
                <a:solidFill>
                  <a:schemeClr val="tx2"/>
                </a:solidFill>
              </a:rPr>
              <a:t>취업특강</a:t>
            </a: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F35C8235-B777-B0F4-6871-EBE6442165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23" y="5704810"/>
            <a:ext cx="629567" cy="732048"/>
          </a:xfrm>
          <a:prstGeom prst="rect">
            <a:avLst/>
          </a:prstGeom>
        </p:spPr>
      </p:pic>
      <p:pic>
        <p:nvPicPr>
          <p:cNvPr id="68" name="Picture 2" descr="검색 무료 아이콘 의 Tabler icons">
            <a:hlinkClick r:id="rId13"/>
            <a:extLst>
              <a:ext uri="{FF2B5EF4-FFF2-40B4-BE49-F238E27FC236}">
                <a16:creationId xmlns:a16="http://schemas.microsoft.com/office/drawing/2014/main" id="{115A050E-69D2-9D0C-B1B7-8CD8AA3F4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316" y="5711911"/>
            <a:ext cx="623961" cy="7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59C086D9-0C98-972A-1FBA-096A63BD6F7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9170" r="23315" b="15550"/>
          <a:stretch/>
        </p:blipFill>
        <p:spPr>
          <a:xfrm>
            <a:off x="7539125" y="5713018"/>
            <a:ext cx="489720" cy="70595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C6988398-0FE8-333C-4AF4-E186A48DF44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28802" r="19612" b="28397"/>
          <a:stretch/>
        </p:blipFill>
        <p:spPr>
          <a:xfrm>
            <a:off x="5713047" y="5811862"/>
            <a:ext cx="653395" cy="53961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603DC05-A5CA-94B1-A383-676C25868A91}"/>
              </a:ext>
            </a:extLst>
          </p:cNvPr>
          <p:cNvSpPr txBox="1"/>
          <p:nvPr/>
        </p:nvSpPr>
        <p:spPr>
          <a:xfrm>
            <a:off x="3707454" y="4260057"/>
            <a:ext cx="4097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7030A0"/>
                </a:solidFill>
              </a:rPr>
              <a:t>※ </a:t>
            </a:r>
            <a:r>
              <a:rPr lang="ko-KR" altLang="en-US" sz="1200" dirty="0">
                <a:solidFill>
                  <a:srgbClr val="7030A0"/>
                </a:solidFill>
              </a:rPr>
              <a:t>자세한 온라인 컨설팅 내용은 홈페이지에서 확인하세요</a:t>
            </a:r>
            <a:r>
              <a:rPr lang="en-US" altLang="ko-KR" sz="1200" dirty="0">
                <a:solidFill>
                  <a:srgbClr val="7030A0"/>
                </a:solidFill>
              </a:rPr>
              <a:t>.</a:t>
            </a:r>
            <a:endParaRPr lang="ko-KR" alt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6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5EC6998-F283-4098-BF99-6B5B7F682DEE}"/>
              </a:ext>
            </a:extLst>
          </p:cNvPr>
          <p:cNvSpPr/>
          <p:nvPr/>
        </p:nvSpPr>
        <p:spPr>
          <a:xfrm>
            <a:off x="180975" y="791519"/>
            <a:ext cx="3343275" cy="34171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온라인 채용박람회 홍보 요청의 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89A32-C7C0-40C1-87F2-1FEA107B6046}"/>
              </a:ext>
            </a:extLst>
          </p:cNvPr>
          <p:cNvSpPr txBox="1"/>
          <p:nvPr/>
        </p:nvSpPr>
        <p:spPr>
          <a:xfrm>
            <a:off x="180975" y="1236295"/>
            <a:ext cx="89630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행사 내용 홈페이지 게시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별도 첨부한 행사 공고 게시글 파일과 포스터 이미지 파일을 기관 홈페이지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취업지원센터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</a:t>
            </a:r>
            <a:r>
              <a:rPr lang="ko-KR" altLang="en-US" sz="1200" dirty="0">
                <a:latin typeface="+mn-ea"/>
              </a:rPr>
              <a:t> 홈페이지 등에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행사 공고 게시글 파일에 제목 및 행사 </a:t>
            </a:r>
            <a:r>
              <a:rPr lang="ko-KR" altLang="en-US" sz="1200" dirty="0" err="1">
                <a:latin typeface="+mn-ea"/>
              </a:rPr>
              <a:t>소개글이</a:t>
            </a:r>
            <a:r>
              <a:rPr lang="ko-KR" altLang="en-US" sz="1200" dirty="0">
                <a:latin typeface="+mn-ea"/>
              </a:rPr>
              <a:t> 있으니 복사하여 붙여넣기로 입력해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주시면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이미지 파일도 같이 게시 가능할 경우 첨부된 행사 포스터 파일도 같이 올려 주시면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감사하겠습니다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게시글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r>
              <a:rPr lang="en-US" altLang="ko-KR" sz="1200" dirty="0">
                <a:latin typeface="+mn-ea"/>
              </a:rPr>
              <a:t> 5) </a:t>
            </a:r>
            <a:r>
              <a:rPr lang="ko-KR" altLang="en-US" sz="1200" dirty="0">
                <a:latin typeface="+mn-ea"/>
              </a:rPr>
              <a:t>자세한 참가기업 정보 및 구직자 참가방법은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홈페이지 </a:t>
            </a:r>
            <a:r>
              <a:rPr lang="en-US" altLang="ko-KR" sz="1200" dirty="0">
                <a:latin typeface="+mn-ea"/>
              </a:rPr>
              <a:t>(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www.JobPlusArmy.com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를 참조해 주시기 바랍니다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461018-CCBF-4CF9-B4F6-02C014559D94}"/>
              </a:ext>
            </a:extLst>
          </p:cNvPr>
          <p:cNvSpPr txBox="1"/>
          <p:nvPr/>
        </p:nvSpPr>
        <p:spPr>
          <a:xfrm>
            <a:off x="180974" y="3904311"/>
            <a:ext cx="89630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2.</a:t>
            </a:r>
            <a:r>
              <a:rPr lang="ko-KR" altLang="en-US" sz="1400" dirty="0">
                <a:latin typeface="+mn-ea"/>
              </a:rPr>
              <a:t> 행사 내용 블로그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단체 </a:t>
            </a:r>
            <a:r>
              <a:rPr lang="ko-KR" altLang="en-US" sz="1400" dirty="0" err="1">
                <a:latin typeface="+mn-ea"/>
              </a:rPr>
              <a:t>채팅방</a:t>
            </a:r>
            <a:r>
              <a:rPr lang="ko-KR" altLang="en-US" sz="1400" dirty="0">
                <a:latin typeface="+mn-ea"/>
              </a:rPr>
              <a:t> 등 게시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별도 첨부한 행사 공고 게시글 파일과 포스터 이미지 파일을 각 기관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단체가 가진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블로그나 단체 채팅방에 홍보해 주시기를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홍보 내용은 바로 위 항목의 자료를 활용해 주시면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이미지 파일도 같이 게시 가능할 경우 첨부된 행사 포스터 파일도 같이 올려 주시면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감사하겠습니다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게시글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r>
              <a:rPr lang="en-US" altLang="ko-KR" sz="1200" dirty="0">
                <a:latin typeface="+mn-ea"/>
              </a:rPr>
              <a:t> 5) </a:t>
            </a:r>
            <a:r>
              <a:rPr lang="ko-KR" altLang="en-US" sz="1200" dirty="0">
                <a:latin typeface="+mn-ea"/>
              </a:rPr>
              <a:t>자세한 참가기업 정보 및 구직자 참가방법은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홈페이지 </a:t>
            </a:r>
            <a:r>
              <a:rPr lang="en-US" altLang="ko-KR" sz="1200" dirty="0">
                <a:latin typeface="+mn-ea"/>
              </a:rPr>
              <a:t>(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www.JobPlusArmy.com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를 참조해 주시기 바랍니다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16" name="Picture 4" descr="C:\Users\insaman3\Desktop\이경호\2019 서울 푸드 잡페어 기업파일\Food Job Fair 2019\Food Job Fair 2019-홍보 게시물 캡처\인하대.jpg">
            <a:extLst>
              <a:ext uri="{FF2B5EF4-FFF2-40B4-BE49-F238E27FC236}">
                <a16:creationId xmlns:a16="http://schemas.microsoft.com/office/drawing/2014/main" id="{BDA01691-A245-4FC3-9DCE-DA325C8F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0537" y="1680025"/>
            <a:ext cx="1601177" cy="2547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41C260-C58C-4111-A3BA-7EF1A618671A}"/>
              </a:ext>
            </a:extLst>
          </p:cNvPr>
          <p:cNvSpPr txBox="1"/>
          <p:nvPr/>
        </p:nvSpPr>
        <p:spPr>
          <a:xfrm>
            <a:off x="7134084" y="1208085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취업지원센터 홈페이지 </a:t>
            </a:r>
            <a:endParaRPr lang="en-US" altLang="ko-KR" sz="1200" dirty="0"/>
          </a:p>
          <a:p>
            <a:pPr algn="ctr"/>
            <a:r>
              <a:rPr lang="ko-KR" altLang="en-US" sz="1200" dirty="0"/>
              <a:t>게시글 등록 캡쳐 예</a:t>
            </a:r>
          </a:p>
        </p:txBody>
      </p:sp>
      <p:pic>
        <p:nvPicPr>
          <p:cNvPr id="18" name="그림 17" descr="순천향대 식품영양학과.png">
            <a:extLst>
              <a:ext uri="{FF2B5EF4-FFF2-40B4-BE49-F238E27FC236}">
                <a16:creationId xmlns:a16="http://schemas.microsoft.com/office/drawing/2014/main" id="{7F2972EF-1CF9-4BEC-96CD-C9174A7884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0537" y="4824306"/>
            <a:ext cx="1601176" cy="1622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5D6BFC-DCCE-4B31-A5FB-F68188D24A02}"/>
              </a:ext>
            </a:extLst>
          </p:cNvPr>
          <p:cNvSpPr txBox="1"/>
          <p:nvPr/>
        </p:nvSpPr>
        <p:spPr>
          <a:xfrm>
            <a:off x="7294460" y="4352594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err="1"/>
              <a:t>단톡방</a:t>
            </a:r>
            <a:r>
              <a:rPr lang="ko-KR" altLang="en-US" sz="1200" dirty="0"/>
              <a:t> 등 </a:t>
            </a:r>
            <a:r>
              <a:rPr lang="en-US" altLang="ko-KR" sz="1200" dirty="0"/>
              <a:t>SNS</a:t>
            </a:r>
          </a:p>
          <a:p>
            <a:pPr algn="ctr"/>
            <a:r>
              <a:rPr lang="ko-KR" altLang="en-US" sz="1200" dirty="0"/>
              <a:t>게시글 등록 캡쳐 예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DF1F2A7-B5C7-7A85-A2B9-BC9311396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"/>
            <a:ext cx="9144000" cy="637168"/>
          </a:xfrm>
          <a:prstGeom prst="rect">
            <a:avLst/>
          </a:prstGeom>
        </p:spPr>
      </p:pic>
      <p:sp>
        <p:nvSpPr>
          <p:cNvPr id="3" name="사각형: 둥근 위쪽 모서리 2">
            <a:extLst>
              <a:ext uri="{FF2B5EF4-FFF2-40B4-BE49-F238E27FC236}">
                <a16:creationId xmlns:a16="http://schemas.microsoft.com/office/drawing/2014/main" id="{CC46271E-29F2-D3BF-2BDE-427DCB0CC7F2}"/>
              </a:ext>
            </a:extLst>
          </p:cNvPr>
          <p:cNvSpPr/>
          <p:nvPr/>
        </p:nvSpPr>
        <p:spPr>
          <a:xfrm rot="5400000">
            <a:off x="702885" y="-595593"/>
            <a:ext cx="431422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2E7ECD7-2EDC-D949-BA1A-5496C3CCE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0" y="214108"/>
            <a:ext cx="596547" cy="23208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BDCF3BC-1741-C8B7-990B-B40865EA1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0" y="230440"/>
            <a:ext cx="565601" cy="199422"/>
          </a:xfrm>
          <a:prstGeom prst="rect">
            <a:avLst/>
          </a:prstGeom>
        </p:spPr>
      </p:pic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31824082-4300-1D1D-12CE-9BD7E5B186FF}"/>
              </a:ext>
            </a:extLst>
          </p:cNvPr>
          <p:cNvSpPr/>
          <p:nvPr/>
        </p:nvSpPr>
        <p:spPr>
          <a:xfrm rot="16200000">
            <a:off x="7712708" y="-892578"/>
            <a:ext cx="446555" cy="241602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9AAA668-F22B-271E-54C6-273F291BBD9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14" y="43623"/>
            <a:ext cx="1837192" cy="44655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31ED4C2-DAE3-B7B2-4C18-DF0031241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7532"/>
            <a:ext cx="9144000" cy="270468"/>
          </a:xfrm>
          <a:prstGeom prst="rect">
            <a:avLst/>
          </a:prstGeom>
        </p:spPr>
      </p:pic>
      <p:sp>
        <p:nvSpPr>
          <p:cNvPr id="10" name="슬라이드 번호 개체 틀 7">
            <a:extLst>
              <a:ext uri="{FF2B5EF4-FFF2-40B4-BE49-F238E27FC236}">
                <a16:creationId xmlns:a16="http://schemas.microsoft.com/office/drawing/2014/main" id="{98E56388-4239-8DD9-BE7F-9D720CE1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7030A0"/>
                </a:solidFill>
              </a:rPr>
              <a:t>6</a:t>
            </a:fld>
            <a:endParaRPr lang="ko-KR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5EC6998-F283-4098-BF99-6B5B7F682DEE}"/>
              </a:ext>
            </a:extLst>
          </p:cNvPr>
          <p:cNvSpPr/>
          <p:nvPr/>
        </p:nvSpPr>
        <p:spPr>
          <a:xfrm>
            <a:off x="180975" y="791519"/>
            <a:ext cx="3343275" cy="34171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온라인 채용박람회 홍보 요청의 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C0798D-64E3-4ED8-9A95-73E40A6E4A45}"/>
              </a:ext>
            </a:extLst>
          </p:cNvPr>
          <p:cNvSpPr txBox="1"/>
          <p:nvPr/>
        </p:nvSpPr>
        <p:spPr>
          <a:xfrm>
            <a:off x="180975" y="1236295"/>
            <a:ext cx="89630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3.</a:t>
            </a:r>
            <a:r>
              <a:rPr lang="ko-KR" altLang="en-US" sz="1400" dirty="0">
                <a:latin typeface="+mn-ea"/>
              </a:rPr>
              <a:t> 기타 구직자</a:t>
            </a:r>
            <a:r>
              <a:rPr lang="en-US" altLang="ko-KR" sz="1400" dirty="0">
                <a:latin typeface="+mn-ea"/>
              </a:rPr>
              <a:t>/</a:t>
            </a:r>
            <a:r>
              <a:rPr lang="ko-KR" altLang="en-US" sz="1400" dirty="0">
                <a:latin typeface="+mn-ea"/>
              </a:rPr>
              <a:t>학생 대상 문자</a:t>
            </a:r>
            <a:r>
              <a:rPr lang="en-US" altLang="ko-KR" sz="1400" dirty="0">
                <a:latin typeface="+mn-ea"/>
              </a:rPr>
              <a:t>/</a:t>
            </a:r>
            <a:r>
              <a:rPr lang="ko-KR" altLang="en-US" sz="1400" dirty="0">
                <a:latin typeface="+mn-ea"/>
              </a:rPr>
              <a:t>이메일 발송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재학생 및 기타 구직자 집단에게 문자 또는 이메일 발송이 가능하시면 본 행사 홍보 문자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이메일 발송을 요청 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이메일의 경우 행사 공고 게시글 파일의 내용으로 메일을 보내주시면 됩니다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내용 동일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문자의 경우 아래 문구로 발송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endParaRPr lang="en-US" altLang="ko-KR" sz="1200" dirty="0">
              <a:latin typeface="+mn-ea"/>
            </a:endParaRPr>
          </a:p>
          <a:p>
            <a:endParaRPr lang="en-US" altLang="ko-KR" sz="1200" dirty="0">
              <a:latin typeface="+mn-ea"/>
            </a:endParaRPr>
          </a:p>
          <a:p>
            <a:endParaRPr lang="en-US" altLang="ko-KR" sz="1200" dirty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문자 또는 이메일 발송 내용을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95C2E0-414A-47E3-9F4C-A6F5F165A570}"/>
              </a:ext>
            </a:extLst>
          </p:cNvPr>
          <p:cNvSpPr txBox="1"/>
          <p:nvPr/>
        </p:nvSpPr>
        <p:spPr>
          <a:xfrm>
            <a:off x="180974" y="3904311"/>
            <a:ext cx="8963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4.</a:t>
            </a:r>
            <a:r>
              <a:rPr lang="ko-KR" altLang="en-US" sz="1400" dirty="0">
                <a:latin typeface="+mn-ea"/>
              </a:rPr>
              <a:t> 홈페이지 팝업 배너 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귀 대학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기관 등의 홈페이지에 팝업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배너 등의 홍보가 가능하신 곳은 연락주시면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직접 필요 사이즈로 제작하여 배너를 송부해 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배너 타겟 주소는 다음과 같습니다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행사 홈페이지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  - www.JobPlusArmy.com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팝업 또는 배너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내용을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마음으로 행사 후 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  <a:endParaRPr lang="ko-KR" altLang="en-US" sz="1200" dirty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AAC5C6C-4229-4560-9676-CF7AE5919A89}"/>
              </a:ext>
            </a:extLst>
          </p:cNvPr>
          <p:cNvSpPr/>
          <p:nvPr/>
        </p:nvSpPr>
        <p:spPr>
          <a:xfrm>
            <a:off x="428625" y="2343150"/>
            <a:ext cx="8277225" cy="559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문자 발송 예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)</a:t>
            </a:r>
          </a:p>
          <a:p>
            <a:r>
              <a:rPr lang="ko-KR" altLang="en-US" dirty="0">
                <a:solidFill>
                  <a:schemeClr val="tx1"/>
                </a:solidFill>
                <a:latin typeface="+mn-ea"/>
              </a:rPr>
              <a:t>온라인 보충역 산업기능요원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채용박람회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www.JobPlusArmy.com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3" descr="C:\Users\Administrator\Desktop\2019 농림축산식품 일자리박람회 온라인 자료 보고\2019 농림축산식품 온라인배너(미흡)\항공일자리포털_배너홍보.png">
            <a:extLst>
              <a:ext uri="{FF2B5EF4-FFF2-40B4-BE49-F238E27FC236}">
                <a16:creationId xmlns:a16="http://schemas.microsoft.com/office/drawing/2014/main" id="{E823417F-390B-48A5-9712-42504E27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51" y="4280118"/>
            <a:ext cx="2443949" cy="19555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2224AFC-2144-4F51-985F-0D9B2E148D43}"/>
              </a:ext>
            </a:extLst>
          </p:cNvPr>
          <p:cNvSpPr txBox="1"/>
          <p:nvPr/>
        </p:nvSpPr>
        <p:spPr>
          <a:xfrm>
            <a:off x="6778415" y="3790840"/>
            <a:ext cx="173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기관</a:t>
            </a:r>
            <a:r>
              <a:rPr lang="en-US" altLang="ko-KR" sz="1200" dirty="0"/>
              <a:t>/</a:t>
            </a:r>
            <a:r>
              <a:rPr lang="ko-KR" altLang="en-US" sz="1200" dirty="0"/>
              <a:t>학교 홈페이지 </a:t>
            </a:r>
            <a:endParaRPr lang="en-US" altLang="ko-KR" sz="1200" dirty="0"/>
          </a:p>
          <a:p>
            <a:pPr algn="ctr"/>
            <a:r>
              <a:rPr lang="ko-KR" altLang="en-US" sz="1200" dirty="0"/>
              <a:t>배너</a:t>
            </a:r>
            <a:r>
              <a:rPr lang="en-US" altLang="ko-KR" sz="1200" dirty="0"/>
              <a:t>/</a:t>
            </a:r>
            <a:r>
              <a:rPr lang="ko-KR" altLang="en-US" sz="1200" dirty="0"/>
              <a:t>팝업 등록 캡쳐 예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A1DF2F6-8BEB-DD9E-4518-BAF493EB3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"/>
            <a:ext cx="9144000" cy="637168"/>
          </a:xfrm>
          <a:prstGeom prst="rect">
            <a:avLst/>
          </a:prstGeom>
        </p:spPr>
      </p:pic>
      <p:sp>
        <p:nvSpPr>
          <p:cNvPr id="3" name="사각형: 둥근 위쪽 모서리 2">
            <a:extLst>
              <a:ext uri="{FF2B5EF4-FFF2-40B4-BE49-F238E27FC236}">
                <a16:creationId xmlns:a16="http://schemas.microsoft.com/office/drawing/2014/main" id="{6EFDD27F-7FA1-921C-F642-883528519997}"/>
              </a:ext>
            </a:extLst>
          </p:cNvPr>
          <p:cNvSpPr/>
          <p:nvPr/>
        </p:nvSpPr>
        <p:spPr>
          <a:xfrm rot="5400000">
            <a:off x="702885" y="-595593"/>
            <a:ext cx="431422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54131A0-9FC9-4619-90A2-C677DFD5E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0" y="214108"/>
            <a:ext cx="596547" cy="23208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77FF4C-0003-28DA-29D4-346D1A4D1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0" y="230440"/>
            <a:ext cx="565601" cy="199422"/>
          </a:xfrm>
          <a:prstGeom prst="rect">
            <a:avLst/>
          </a:prstGeom>
        </p:spPr>
      </p:pic>
      <p:sp>
        <p:nvSpPr>
          <p:cNvPr id="6" name="사각형: 둥근 위쪽 모서리 5">
            <a:extLst>
              <a:ext uri="{FF2B5EF4-FFF2-40B4-BE49-F238E27FC236}">
                <a16:creationId xmlns:a16="http://schemas.microsoft.com/office/drawing/2014/main" id="{B8081C1C-0E7A-B08B-83DA-37DCA8193BA0}"/>
              </a:ext>
            </a:extLst>
          </p:cNvPr>
          <p:cNvSpPr/>
          <p:nvPr/>
        </p:nvSpPr>
        <p:spPr>
          <a:xfrm rot="16200000">
            <a:off x="7712708" y="-892578"/>
            <a:ext cx="446555" cy="241602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3A647EF-3C4D-3E49-9608-69CAD1778B5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14" y="43623"/>
            <a:ext cx="1837192" cy="44655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ECBE451-F203-58B7-77DA-15AC3C9DC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7532"/>
            <a:ext cx="9144000" cy="270468"/>
          </a:xfrm>
          <a:prstGeom prst="rect">
            <a:avLst/>
          </a:prstGeom>
        </p:spPr>
      </p:pic>
      <p:sp>
        <p:nvSpPr>
          <p:cNvPr id="9" name="슬라이드 번호 개체 틀 7">
            <a:extLst>
              <a:ext uri="{FF2B5EF4-FFF2-40B4-BE49-F238E27FC236}">
                <a16:creationId xmlns:a16="http://schemas.microsoft.com/office/drawing/2014/main" id="{D6F4D96D-F256-87A1-7871-DC9E1963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7030A0"/>
                </a:solidFill>
              </a:rPr>
              <a:t>7</a:t>
            </a:fld>
            <a:endParaRPr lang="ko-KR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4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E25D79B-06BF-40F5-81C0-35CD469825B7}"/>
              </a:ext>
            </a:extLst>
          </p:cNvPr>
          <p:cNvSpPr/>
          <p:nvPr/>
        </p:nvSpPr>
        <p:spPr>
          <a:xfrm>
            <a:off x="180975" y="791519"/>
            <a:ext cx="3228975" cy="34171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참가 구직자 사은품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D24B0-9562-4A06-9DED-F23B7C264A12}"/>
              </a:ext>
            </a:extLst>
          </p:cNvPr>
          <p:cNvSpPr txBox="1"/>
          <p:nvPr/>
        </p:nvSpPr>
        <p:spPr>
          <a:xfrm>
            <a:off x="180975" y="1361886"/>
            <a:ext cx="8963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온라인 입사지원자 </a:t>
            </a:r>
            <a:r>
              <a:rPr lang="ko-KR" altLang="en-US" sz="1400" dirty="0"/>
              <a:t>대상 추첨 사은품 증정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en-US" altLang="ko-KR" sz="1200" dirty="0"/>
              <a:t>2024 </a:t>
            </a:r>
            <a:r>
              <a:rPr lang="ko-KR" altLang="en-US" sz="1200" dirty="0"/>
              <a:t>온라인 보충역 산업기능요원 채용박람회에 온라인 입사지원을 </a:t>
            </a:r>
            <a:endParaRPr lang="en-US" altLang="ko-KR" sz="1200" dirty="0"/>
          </a:p>
          <a:p>
            <a:r>
              <a:rPr lang="en-US" altLang="ko-KR" sz="1200" dirty="0"/>
              <a:t>      </a:t>
            </a:r>
            <a:r>
              <a:rPr lang="ko-KR" altLang="en-US" sz="1200" dirty="0"/>
              <a:t>실시한 구직자 중 </a:t>
            </a:r>
            <a:r>
              <a:rPr lang="en-US" altLang="ko-KR" sz="1200" dirty="0"/>
              <a:t> </a:t>
            </a:r>
            <a:r>
              <a:rPr lang="ko-KR" altLang="en-US" sz="1200" dirty="0"/>
              <a:t>추첨으로 다음과 같은 선물을 드립니다</a:t>
            </a:r>
            <a:r>
              <a:rPr lang="en-US" altLang="ko-KR" sz="1200" dirty="0"/>
              <a:t>!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대상자 </a:t>
            </a:r>
            <a:r>
              <a:rPr lang="en-US" altLang="ko-KR" sz="1200" dirty="0">
                <a:latin typeface="+mn-ea"/>
              </a:rPr>
              <a:t>: </a:t>
            </a:r>
            <a:r>
              <a:rPr lang="en-US" altLang="ko-KR" sz="1200" dirty="0"/>
              <a:t>2024 </a:t>
            </a:r>
            <a:r>
              <a:rPr lang="ko-KR" altLang="en-US" sz="1200" dirty="0"/>
              <a:t>온라인 보충역 산업기능요원 채용박람회에 </a:t>
            </a:r>
            <a:endParaRPr lang="en-US" altLang="ko-KR" sz="1200" dirty="0"/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온라인 입사지원한 대상자 중 추첨 후 </a:t>
            </a:r>
            <a:r>
              <a:rPr lang="en-US" altLang="ko-KR" sz="1200" dirty="0">
                <a:latin typeface="+mn-ea"/>
              </a:rPr>
              <a:t>10</a:t>
            </a:r>
            <a:r>
              <a:rPr lang="ko-KR" altLang="en-US" sz="1200" dirty="0">
                <a:latin typeface="+mn-ea"/>
              </a:rPr>
              <a:t>명 지급</a:t>
            </a:r>
            <a:endParaRPr lang="en-US" altLang="ko-KR" sz="1200" dirty="0">
              <a:latin typeface="+mn-ea"/>
            </a:endParaRPr>
          </a:p>
          <a:p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3)</a:t>
            </a:r>
            <a:r>
              <a:rPr lang="ko-KR" altLang="en-US" sz="1200" dirty="0">
                <a:latin typeface="+mn-ea"/>
              </a:rPr>
              <a:t> 발송 일시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행사 종료 후 </a:t>
            </a:r>
            <a:r>
              <a:rPr lang="en-US" altLang="ko-KR" sz="1200" dirty="0">
                <a:latin typeface="+mn-ea"/>
              </a:rPr>
              <a:t>11~12</a:t>
            </a:r>
            <a:r>
              <a:rPr lang="ko-KR" altLang="en-US" sz="1200" dirty="0">
                <a:latin typeface="+mn-ea"/>
              </a:rPr>
              <a:t>월 중 핸드폰 번호로 </a:t>
            </a:r>
            <a:r>
              <a:rPr lang="ko-KR" altLang="en-US" sz="1200" dirty="0" err="1">
                <a:latin typeface="+mn-ea"/>
              </a:rPr>
              <a:t>기프티콘</a:t>
            </a:r>
            <a:r>
              <a:rPr lang="ko-KR" altLang="en-US" sz="1200" dirty="0">
                <a:latin typeface="+mn-ea"/>
              </a:rPr>
              <a:t> 발송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4)</a:t>
            </a:r>
            <a:r>
              <a:rPr lang="ko-KR" altLang="en-US" sz="1200" dirty="0">
                <a:latin typeface="+mn-ea"/>
              </a:rPr>
              <a:t> 증정 사은품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추후 홈페이지 업데이트 예정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5) </a:t>
            </a:r>
            <a:r>
              <a:rPr lang="ko-KR" altLang="en-US" sz="1200" dirty="0">
                <a:latin typeface="+mn-ea"/>
              </a:rPr>
              <a:t>이벤트 대상자 발표 </a:t>
            </a:r>
            <a:r>
              <a:rPr lang="en-US" altLang="ko-KR" sz="1200" dirty="0">
                <a:latin typeface="+mn-ea"/>
              </a:rPr>
              <a:t>: 11~12</a:t>
            </a:r>
            <a:r>
              <a:rPr lang="ko-KR" altLang="en-US" sz="1200" dirty="0">
                <a:latin typeface="+mn-ea"/>
              </a:rPr>
              <a:t>월 중 홈페이지 업데이트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9D2E78-1606-4264-B795-F018E274EBC6}"/>
              </a:ext>
            </a:extLst>
          </p:cNvPr>
          <p:cNvSpPr txBox="1"/>
          <p:nvPr/>
        </p:nvSpPr>
        <p:spPr>
          <a:xfrm>
            <a:off x="180974" y="3594369"/>
            <a:ext cx="89630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2.</a:t>
            </a:r>
            <a:r>
              <a:rPr lang="ko-KR" altLang="en-US" sz="1400" dirty="0">
                <a:latin typeface="+mn-ea"/>
              </a:rPr>
              <a:t> 온라인 설문조사 응답자 </a:t>
            </a:r>
            <a:r>
              <a:rPr lang="ko-KR" altLang="en-US" sz="1400" dirty="0"/>
              <a:t>대상 선착순 사은품 증정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en-US" altLang="ko-KR" sz="1200" dirty="0"/>
              <a:t>2024 </a:t>
            </a:r>
            <a:r>
              <a:rPr lang="ko-KR" altLang="en-US" sz="1200" dirty="0"/>
              <a:t>온라인 보충역 산업기능요원 채용박람회에 행사 후 실시하는</a:t>
            </a:r>
            <a:endParaRPr lang="en-US" altLang="ko-KR" sz="1200" dirty="0"/>
          </a:p>
          <a:p>
            <a:r>
              <a:rPr lang="en-US" altLang="ko-KR" sz="1200" dirty="0"/>
              <a:t>       </a:t>
            </a:r>
            <a:r>
              <a:rPr lang="ko-KR" altLang="en-US" sz="1200" dirty="0"/>
              <a:t>온라인 설문조사 응답자 중 선착순 </a:t>
            </a:r>
            <a:r>
              <a:rPr lang="en-US" altLang="ko-KR" sz="1200" dirty="0"/>
              <a:t>50</a:t>
            </a:r>
            <a:r>
              <a:rPr lang="ko-KR" altLang="en-US" sz="1200" dirty="0"/>
              <a:t>명에게 </a:t>
            </a:r>
            <a:endParaRPr lang="en-US" altLang="ko-KR" sz="1200" dirty="0"/>
          </a:p>
          <a:p>
            <a:r>
              <a:rPr lang="en-US" altLang="ko-KR" sz="1200" dirty="0"/>
              <a:t>      </a:t>
            </a:r>
            <a:r>
              <a:rPr lang="ko-KR" altLang="en-US" sz="1200" dirty="0"/>
              <a:t>다음과 같은 선물을 드립니다</a:t>
            </a:r>
            <a:r>
              <a:rPr lang="en-US" altLang="ko-KR" sz="1200" dirty="0"/>
              <a:t>!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대상자 </a:t>
            </a:r>
            <a:r>
              <a:rPr lang="en-US" altLang="ko-KR" sz="1200" dirty="0">
                <a:latin typeface="+mn-ea"/>
              </a:rPr>
              <a:t>: </a:t>
            </a:r>
            <a:r>
              <a:rPr lang="en-US" altLang="ko-KR" sz="1200" dirty="0"/>
              <a:t>2024 </a:t>
            </a:r>
            <a:r>
              <a:rPr lang="ko-KR" altLang="en-US" sz="1200" dirty="0"/>
              <a:t>온라인 보충역 산업기능요원 채용박람회 회원 가입 후 </a:t>
            </a:r>
            <a:endParaRPr lang="en-US" altLang="ko-KR" sz="1200" dirty="0"/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행사 후 실시하는 온라인 설문 조사 응답자 중 선착순 </a:t>
            </a:r>
            <a:r>
              <a:rPr lang="en-US" altLang="ko-KR" sz="1200" dirty="0">
                <a:latin typeface="+mn-ea"/>
              </a:rPr>
              <a:t>50</a:t>
            </a:r>
            <a:r>
              <a:rPr lang="ko-KR" altLang="en-US" sz="1200" dirty="0">
                <a:latin typeface="+mn-ea"/>
              </a:rPr>
              <a:t>명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※ </a:t>
            </a:r>
            <a:r>
              <a:rPr lang="ko-KR" altLang="en-US" sz="1200" dirty="0">
                <a:latin typeface="+mn-ea"/>
              </a:rPr>
              <a:t>온라인 설문조사 링크는 회원 가입시 등록한 핸드폰 번호로 발송</a:t>
            </a:r>
            <a:endParaRPr lang="en-US" altLang="ko-KR" sz="1200" dirty="0">
              <a:latin typeface="+mn-ea"/>
            </a:endParaRPr>
          </a:p>
          <a:p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3)</a:t>
            </a:r>
            <a:r>
              <a:rPr lang="ko-KR" altLang="en-US" sz="1200" dirty="0">
                <a:latin typeface="+mn-ea"/>
              </a:rPr>
              <a:t> 발송 일시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행사 종료 후 </a:t>
            </a:r>
            <a:r>
              <a:rPr lang="en-US" altLang="ko-KR" sz="1200" dirty="0">
                <a:latin typeface="+mn-ea"/>
              </a:rPr>
              <a:t>11~12</a:t>
            </a:r>
            <a:r>
              <a:rPr lang="ko-KR" altLang="en-US" sz="1200" dirty="0">
                <a:latin typeface="+mn-ea"/>
              </a:rPr>
              <a:t>월 중 핸드폰 번호로 </a:t>
            </a:r>
            <a:r>
              <a:rPr lang="ko-KR" altLang="en-US" sz="1200" dirty="0" err="1">
                <a:latin typeface="+mn-ea"/>
              </a:rPr>
              <a:t>기프티콘</a:t>
            </a:r>
            <a:r>
              <a:rPr lang="ko-KR" altLang="en-US" sz="1200" dirty="0">
                <a:latin typeface="+mn-ea"/>
              </a:rPr>
              <a:t> 발송</a:t>
            </a:r>
            <a:endParaRPr lang="en-US" altLang="ko-KR" sz="1200" dirty="0">
              <a:latin typeface="+mn-ea"/>
            </a:endParaRPr>
          </a:p>
          <a:p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4)</a:t>
            </a:r>
            <a:r>
              <a:rPr lang="ko-KR" altLang="en-US" sz="1200" dirty="0">
                <a:latin typeface="+mn-ea"/>
              </a:rPr>
              <a:t> 증정 사은품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추후 홈페이지 업데이트 예정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5) </a:t>
            </a:r>
            <a:r>
              <a:rPr lang="ko-KR" altLang="en-US" sz="1200" dirty="0">
                <a:latin typeface="+mn-ea"/>
              </a:rPr>
              <a:t>이벤트 대상자 발표 </a:t>
            </a:r>
            <a:r>
              <a:rPr lang="en-US" altLang="ko-KR" sz="1200" dirty="0">
                <a:latin typeface="+mn-ea"/>
              </a:rPr>
              <a:t>: 11~12</a:t>
            </a:r>
            <a:r>
              <a:rPr lang="ko-KR" altLang="en-US" sz="1200" dirty="0">
                <a:latin typeface="+mn-ea"/>
              </a:rPr>
              <a:t>월 중 홈페이지 업데이트</a:t>
            </a:r>
          </a:p>
          <a:p>
            <a:endParaRPr lang="ko-KR" altLang="en-US" sz="1200" dirty="0">
              <a:latin typeface="+mn-ea"/>
            </a:endParaRPr>
          </a:p>
        </p:txBody>
      </p:sp>
      <p:pic>
        <p:nvPicPr>
          <p:cNvPr id="1026" name="Picture 2" descr="큰 선물 일러스트 및 스톡 아트. 31,217 큰 선물 일러스트 그래픽과 벡터 EPS 클립아트는 수천 명의 저작권에 구애 받지 않는  클립아트 제공자를 통해 검색할 수 있습니다.">
            <a:extLst>
              <a:ext uri="{FF2B5EF4-FFF2-40B4-BE49-F238E27FC236}">
                <a16:creationId xmlns:a16="http://schemas.microsoft.com/office/drawing/2014/main" id="{B5F293C4-7D0F-4AE4-80FF-A104B922C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4" t="3786" r="27155" b="17053"/>
          <a:stretch/>
        </p:blipFill>
        <p:spPr bwMode="auto">
          <a:xfrm>
            <a:off x="5292513" y="1937857"/>
            <a:ext cx="3851487" cy="46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D903632-E372-7E91-35F0-3B3598026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"/>
            <a:ext cx="9144000" cy="637168"/>
          </a:xfrm>
          <a:prstGeom prst="rect">
            <a:avLst/>
          </a:prstGeom>
        </p:spPr>
      </p:pic>
      <p:sp>
        <p:nvSpPr>
          <p:cNvPr id="3" name="사각형: 둥근 위쪽 모서리 2">
            <a:extLst>
              <a:ext uri="{FF2B5EF4-FFF2-40B4-BE49-F238E27FC236}">
                <a16:creationId xmlns:a16="http://schemas.microsoft.com/office/drawing/2014/main" id="{567FE85F-5B71-1931-05EC-C2306A8443FD}"/>
              </a:ext>
            </a:extLst>
          </p:cNvPr>
          <p:cNvSpPr/>
          <p:nvPr/>
        </p:nvSpPr>
        <p:spPr>
          <a:xfrm rot="5400000">
            <a:off x="702885" y="-595593"/>
            <a:ext cx="431422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8AFB78-1D8A-DEE9-37CA-C01DFECAE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0" y="214108"/>
            <a:ext cx="596547" cy="23208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E230F09-7DB2-A756-E354-8A53019EE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0" y="230440"/>
            <a:ext cx="565601" cy="199422"/>
          </a:xfrm>
          <a:prstGeom prst="rect">
            <a:avLst/>
          </a:prstGeom>
        </p:spPr>
      </p:pic>
      <p:sp>
        <p:nvSpPr>
          <p:cNvPr id="6" name="사각형: 둥근 위쪽 모서리 5">
            <a:extLst>
              <a:ext uri="{FF2B5EF4-FFF2-40B4-BE49-F238E27FC236}">
                <a16:creationId xmlns:a16="http://schemas.microsoft.com/office/drawing/2014/main" id="{78551630-62D5-D4F0-6C3A-5CDADA2396D3}"/>
              </a:ext>
            </a:extLst>
          </p:cNvPr>
          <p:cNvSpPr/>
          <p:nvPr/>
        </p:nvSpPr>
        <p:spPr>
          <a:xfrm rot="16200000">
            <a:off x="7712708" y="-892578"/>
            <a:ext cx="446555" cy="241602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93280CE-73EC-C918-93A2-2BF8604FCA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14" y="43623"/>
            <a:ext cx="1837192" cy="44655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A917FC8-B48F-9D4F-8EE3-2A4E97FCC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7532"/>
            <a:ext cx="9144000" cy="270468"/>
          </a:xfrm>
          <a:prstGeom prst="rect">
            <a:avLst/>
          </a:prstGeom>
        </p:spPr>
      </p:pic>
      <p:sp>
        <p:nvSpPr>
          <p:cNvPr id="9" name="슬라이드 번호 개체 틀 7">
            <a:extLst>
              <a:ext uri="{FF2B5EF4-FFF2-40B4-BE49-F238E27FC236}">
                <a16:creationId xmlns:a16="http://schemas.microsoft.com/office/drawing/2014/main" id="{FCA791E8-4B47-320D-5DB6-077C4402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7030A0"/>
                </a:solidFill>
              </a:rPr>
              <a:t>8</a:t>
            </a:fld>
            <a:endParaRPr lang="ko-KR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1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B5E2F21-C78A-43A0-8B3C-22E3622E29DD}"/>
              </a:ext>
            </a:extLst>
          </p:cNvPr>
          <p:cNvSpPr/>
          <p:nvPr/>
        </p:nvSpPr>
        <p:spPr>
          <a:xfrm>
            <a:off x="180975" y="817706"/>
            <a:ext cx="3228975" cy="34171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별도 첨부 파일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BC101B-E08D-496A-8184-D889A9C6D813}"/>
              </a:ext>
            </a:extLst>
          </p:cNvPr>
          <p:cNvSpPr txBox="1"/>
          <p:nvPr/>
        </p:nvSpPr>
        <p:spPr>
          <a:xfrm>
            <a:off x="171450" y="1252582"/>
            <a:ext cx="8963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/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1.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행사 홍보용 이미지 파일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400" b="1" kern="0">
                <a:solidFill>
                  <a:srgbClr val="000000"/>
                </a:solidFill>
                <a:latin typeface="+mn-ea"/>
              </a:rPr>
              <a:t>포스터 파일</a:t>
            </a:r>
            <a:r>
              <a:rPr lang="en-US" altLang="ko-KR" sz="1400" b="1" kern="0">
                <a:solidFill>
                  <a:srgbClr val="000000"/>
                </a:solidFill>
                <a:latin typeface="+mn-ea"/>
              </a:rPr>
              <a:t>)</a:t>
            </a:r>
            <a:endParaRPr lang="en-US" altLang="ko-KR" sz="1400" b="1" kern="0" dirty="0">
              <a:solidFill>
                <a:srgbClr val="000000"/>
              </a:solidFill>
              <a:latin typeface="+mn-ea"/>
            </a:endParaRPr>
          </a:p>
          <a:p>
            <a:pPr algn="just" fontAlgn="base" latinLnBrk="1"/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2. 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행사 </a:t>
            </a:r>
            <a:r>
              <a:rPr lang="ko-KR" altLang="en-US" sz="1400" b="1" kern="0" dirty="0" err="1">
                <a:solidFill>
                  <a:srgbClr val="000000"/>
                </a:solidFill>
                <a:latin typeface="+mn-ea"/>
              </a:rPr>
              <a:t>홍보글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400" b="1" kern="0" dirty="0" err="1">
                <a:solidFill>
                  <a:srgbClr val="000000"/>
                </a:solidFill>
                <a:latin typeface="+mn-ea"/>
              </a:rPr>
              <a:t>게첨용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 예시 글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복사해서 붙여넣기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!)</a:t>
            </a: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86194A62-871A-4E72-895A-475897E6885B}"/>
              </a:ext>
            </a:extLst>
          </p:cNvPr>
          <p:cNvSpPr/>
          <p:nvPr/>
        </p:nvSpPr>
        <p:spPr>
          <a:xfrm>
            <a:off x="180975" y="2021466"/>
            <a:ext cx="3228975" cy="34171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행사 홍보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구직자 참가 관련 문의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AF5422-DFA7-4D46-9862-1EAB3A8CB8AA}"/>
              </a:ext>
            </a:extLst>
          </p:cNvPr>
          <p:cNvSpPr txBox="1"/>
          <p:nvPr/>
        </p:nvSpPr>
        <p:spPr>
          <a:xfrm>
            <a:off x="171450" y="2456342"/>
            <a:ext cx="8963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/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○ </a:t>
            </a:r>
            <a:r>
              <a:rPr lang="en-US" altLang="ko-KR" b="1" kern="0" dirty="0">
                <a:solidFill>
                  <a:srgbClr val="000000"/>
                </a:solidFill>
                <a:latin typeface="+mn-ea"/>
              </a:rPr>
              <a:t>2024 </a:t>
            </a:r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온라인 보충역 산업기능요원 채용박람회 운영사무국</a:t>
            </a:r>
          </a:p>
          <a:p>
            <a:pPr algn="just" fontAlgn="base" latinLnBrk="1"/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  -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전   </a:t>
            </a:r>
            <a:r>
              <a:rPr lang="ko-KR" altLang="en-US" sz="1800" b="1" kern="0" spc="-150" dirty="0">
                <a:solidFill>
                  <a:srgbClr val="000000"/>
                </a:solidFill>
                <a:effectLst/>
                <a:latin typeface="+mn-ea"/>
              </a:rPr>
              <a:t>  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화 </a:t>
            </a:r>
            <a:r>
              <a:rPr lang="en-US" altLang="ko-KR" b="1" kern="0" dirty="0">
                <a:solidFill>
                  <a:srgbClr val="000000"/>
                </a:solidFill>
                <a:latin typeface="+mn-ea"/>
              </a:rPr>
              <a:t>:  02-548-8219</a:t>
            </a:r>
          </a:p>
          <a:p>
            <a:pPr algn="just" fontAlgn="base" latinLnBrk="1"/>
            <a:r>
              <a:rPr lang="en-US" altLang="ko-KR" b="1" kern="0" dirty="0">
                <a:solidFill>
                  <a:srgbClr val="000000"/>
                </a:solidFill>
                <a:latin typeface="+mn-ea"/>
              </a:rPr>
              <a:t>  -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이</a:t>
            </a:r>
            <a:r>
              <a:rPr lang="ko-KR" altLang="en-US" sz="1800" b="1" kern="0" spc="-300" dirty="0">
                <a:solidFill>
                  <a:srgbClr val="000000"/>
                </a:solidFill>
                <a:effectLst/>
                <a:latin typeface="+mn-ea"/>
              </a:rPr>
              <a:t> 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메</a:t>
            </a:r>
            <a:r>
              <a:rPr lang="ko-KR" altLang="en-US" sz="1800" b="1" kern="0" spc="-150" dirty="0">
                <a:solidFill>
                  <a:srgbClr val="000000"/>
                </a:solidFill>
                <a:effectLst/>
                <a:latin typeface="+mn-ea"/>
              </a:rPr>
              <a:t> 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일 </a:t>
            </a:r>
            <a:r>
              <a:rPr lang="en-US" altLang="ko-KR" b="1" kern="0" dirty="0">
                <a:solidFill>
                  <a:srgbClr val="000000"/>
                </a:solidFill>
                <a:latin typeface="+mn-ea"/>
              </a:rPr>
              <a:t>: fairinsa@naver.com</a:t>
            </a:r>
          </a:p>
          <a:p>
            <a:pPr algn="just" fontAlgn="base" latinLnBrk="1"/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 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홈페이지 </a:t>
            </a:r>
            <a:r>
              <a:rPr lang="en-US" altLang="ko-KR" b="1" kern="0" dirty="0">
                <a:solidFill>
                  <a:srgbClr val="000000"/>
                </a:solidFill>
                <a:latin typeface="+mn-ea"/>
              </a:rPr>
              <a:t>: www.JobPlusArmy.com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3D6B8BB-B678-2510-1E29-5772E7199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"/>
            <a:ext cx="9144000" cy="637168"/>
          </a:xfrm>
          <a:prstGeom prst="rect">
            <a:avLst/>
          </a:prstGeom>
        </p:spPr>
      </p:pic>
      <p:sp>
        <p:nvSpPr>
          <p:cNvPr id="3" name="사각형: 둥근 위쪽 모서리 2">
            <a:extLst>
              <a:ext uri="{FF2B5EF4-FFF2-40B4-BE49-F238E27FC236}">
                <a16:creationId xmlns:a16="http://schemas.microsoft.com/office/drawing/2014/main" id="{503DB9CB-E055-9B9F-4AC0-4F7A2F1A31C6}"/>
              </a:ext>
            </a:extLst>
          </p:cNvPr>
          <p:cNvSpPr/>
          <p:nvPr/>
        </p:nvSpPr>
        <p:spPr>
          <a:xfrm rot="5400000">
            <a:off x="702885" y="-595593"/>
            <a:ext cx="431422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0C6F495-A595-F4F4-B8A8-DFC900C85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0" y="214108"/>
            <a:ext cx="596547" cy="23208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4CE51A7-0754-53DD-B693-1756EEB7B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0" y="230440"/>
            <a:ext cx="565601" cy="199422"/>
          </a:xfrm>
          <a:prstGeom prst="rect">
            <a:avLst/>
          </a:prstGeom>
        </p:spPr>
      </p:pic>
      <p:sp>
        <p:nvSpPr>
          <p:cNvPr id="6" name="사각형: 둥근 위쪽 모서리 5">
            <a:extLst>
              <a:ext uri="{FF2B5EF4-FFF2-40B4-BE49-F238E27FC236}">
                <a16:creationId xmlns:a16="http://schemas.microsoft.com/office/drawing/2014/main" id="{32630D69-3E18-D459-F5A8-C8F4DD0AAFE3}"/>
              </a:ext>
            </a:extLst>
          </p:cNvPr>
          <p:cNvSpPr/>
          <p:nvPr/>
        </p:nvSpPr>
        <p:spPr>
          <a:xfrm rot="16200000">
            <a:off x="7712708" y="-892578"/>
            <a:ext cx="446555" cy="241602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A850E21-BEEE-DF4B-6FC0-A0F3260993D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14" y="43623"/>
            <a:ext cx="1837192" cy="44655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AB947D4-4945-55B6-2372-7439483E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7532"/>
            <a:ext cx="9144000" cy="270468"/>
          </a:xfrm>
          <a:prstGeom prst="rect">
            <a:avLst/>
          </a:prstGeom>
        </p:spPr>
      </p:pic>
      <p:sp>
        <p:nvSpPr>
          <p:cNvPr id="9" name="슬라이드 번호 개체 틀 7">
            <a:extLst>
              <a:ext uri="{FF2B5EF4-FFF2-40B4-BE49-F238E27FC236}">
                <a16:creationId xmlns:a16="http://schemas.microsoft.com/office/drawing/2014/main" id="{8933A240-F091-7567-5C83-0374526C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7030A0"/>
                </a:solidFill>
              </a:rPr>
              <a:t>9</a:t>
            </a:fld>
            <a:endParaRPr lang="ko-KR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59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</TotalTime>
  <Words>2017</Words>
  <Application>Microsoft Office PowerPoint</Application>
  <PresentationFormat>화면 슬라이드 쇼(4:3)</PresentationFormat>
  <Paragraphs>248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Do Hyung</dc:creator>
  <cp:lastModifiedBy>Do Hyung Lee</cp:lastModifiedBy>
  <cp:revision>32</cp:revision>
  <dcterms:created xsi:type="dcterms:W3CDTF">2020-09-10T19:07:55Z</dcterms:created>
  <dcterms:modified xsi:type="dcterms:W3CDTF">2024-04-24T05:04:08Z</dcterms:modified>
</cp:coreProperties>
</file>